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Layouts/slideLayout6.xml" ContentType="application/vnd.openxmlformats-officedocument.presentationml.slideLayout+xml"/>
  <Override PartName="/ppt/notesSlides/notesSlide38.xml" ContentType="application/vnd.openxmlformats-officedocument.presentationml.notesSl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36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34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5.xml" ContentType="application/vnd.openxmlformats-officedocument.presentationml.notesSlid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notesSlides/notesSlide3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emf" ContentType="image/x-emf"/>
  <Override PartName="/ppt/notesSlides/notesSlide28.xml" ContentType="application/vnd.openxmlformats-officedocument.presentationml.notesSlide+xml"/>
  <Override PartName="/ppt/notesSlides/notesSlide3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35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33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notesSlides/notesSlide29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1"/>
  </p:notesMasterIdLst>
  <p:sldIdLst>
    <p:sldId id="256" r:id="rId2"/>
    <p:sldId id="294" r:id="rId3"/>
    <p:sldId id="257" r:id="rId4"/>
    <p:sldId id="258" r:id="rId5"/>
    <p:sldId id="259" r:id="rId6"/>
    <p:sldId id="260" r:id="rId7"/>
    <p:sldId id="261" r:id="rId8"/>
    <p:sldId id="262" r:id="rId9"/>
    <p:sldId id="287" r:id="rId10"/>
    <p:sldId id="288" r:id="rId11"/>
    <p:sldId id="286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8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90" r:id="rId31"/>
    <p:sldId id="280" r:id="rId32"/>
    <p:sldId id="281" r:id="rId33"/>
    <p:sldId id="282" r:id="rId34"/>
    <p:sldId id="285" r:id="rId35"/>
    <p:sldId id="291" r:id="rId36"/>
    <p:sldId id="283" r:id="rId37"/>
    <p:sldId id="292" r:id="rId38"/>
    <p:sldId id="293" r:id="rId39"/>
    <p:sldId id="284" r:id="rId4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33CC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4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BECE87-56FB-4274-9866-8A8C0C09C92C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7C730B5-176F-46A7-BACC-53FE1B1D914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18</a:t>
            </a:fld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dirty="0" smtClean="0">
                <a:latin typeface="Times New Roman" pitchFamily="18" charset="0"/>
                <a:cs typeface="Times New Roman" pitchFamily="18" charset="0"/>
              </a:rPr>
              <a:t>(if one intervention is high but the other is low, we would concentrate on the low coverage intervention) 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19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20</a:t>
            </a:fld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21</a:t>
            </a:fld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22</a:t>
            </a:fld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23</a:t>
            </a:fld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24</a:t>
            </a:fld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25</a:t>
            </a:fld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26</a:t>
            </a:fld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27</a:t>
            </a:fld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1200" dirty="0" smtClean="0"/>
              <a:t>For large area we go for stratified cluster sampling.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28</a:t>
            </a:fld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29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30</a:t>
            </a:fld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31</a:t>
            </a:fld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32</a:t>
            </a:fld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33</a:t>
            </a:fld>
            <a:endParaRPr 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Community perception</a:t>
            </a:r>
            <a:r>
              <a:rPr lang="en-US" baseline="0" dirty="0" smtClean="0"/>
              <a:t> &amp; priority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34</a:t>
            </a:fld>
            <a:endParaRPr lang="en-US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35</a:t>
            </a:fld>
            <a:endParaRPr 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36</a:t>
            </a:fld>
            <a:endParaRPr lang="en-US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37</a:t>
            </a:fld>
            <a:endParaRPr lang="en-US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38</a:t>
            </a:fld>
            <a:endParaRPr lang="en-US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39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1965- The notion of rapid surveys as a means to help local health departments learn of the immunization status of 1-4 year old children was first defined and explained in a publication by </a:t>
            </a:r>
            <a:r>
              <a:rPr lang="en-US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Serfling</a:t>
            </a:r>
            <a:r>
              <a:rPr lang="en-U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and Sherman.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C730B5-176F-46A7-BACC-53FE1B1D9149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8"/>
          <p:cNvGrpSpPr>
            <a:grpSpLocks/>
          </p:cNvGrpSpPr>
          <p:nvPr/>
        </p:nvGrpSpPr>
        <p:grpSpPr bwMode="auto">
          <a:xfrm>
            <a:off x="2166938" y="563563"/>
            <a:ext cx="4800600" cy="6151562"/>
            <a:chOff x="1365" y="355"/>
            <a:chExt cx="3024" cy="3875"/>
          </a:xfrm>
        </p:grpSpPr>
        <p:sp>
          <p:nvSpPr>
            <p:cNvPr id="2050" name="Freeform 2"/>
            <p:cNvSpPr>
              <a:spLocks/>
            </p:cNvSpPr>
            <p:nvPr/>
          </p:nvSpPr>
          <p:spPr bwMode="auto">
            <a:xfrm>
              <a:off x="2835" y="586"/>
              <a:ext cx="88" cy="1121"/>
            </a:xfrm>
            <a:custGeom>
              <a:avLst/>
              <a:gdLst/>
              <a:ahLst/>
              <a:cxnLst>
                <a:cxn ang="0">
                  <a:pos x="0" y="1120"/>
                </a:cxn>
                <a:cxn ang="0">
                  <a:pos x="0" y="0"/>
                </a:cxn>
                <a:cxn ang="0">
                  <a:pos x="87" y="0"/>
                </a:cxn>
                <a:cxn ang="0">
                  <a:pos x="87" y="1085"/>
                </a:cxn>
                <a:cxn ang="0">
                  <a:pos x="0" y="1120"/>
                </a:cxn>
              </a:cxnLst>
              <a:rect l="0" t="0" r="r" b="b"/>
              <a:pathLst>
                <a:path w="88" h="1121">
                  <a:moveTo>
                    <a:pt x="0" y="1120"/>
                  </a:moveTo>
                  <a:lnTo>
                    <a:pt x="0" y="0"/>
                  </a:lnTo>
                  <a:lnTo>
                    <a:pt x="87" y="0"/>
                  </a:lnTo>
                  <a:lnTo>
                    <a:pt x="87" y="1085"/>
                  </a:lnTo>
                  <a:lnTo>
                    <a:pt x="0" y="1120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2834" y="1900"/>
              <a:ext cx="84" cy="363"/>
            </a:xfrm>
            <a:custGeom>
              <a:avLst/>
              <a:gdLst/>
              <a:ahLst/>
              <a:cxnLst>
                <a:cxn ang="0">
                  <a:pos x="0" y="29"/>
                </a:cxn>
                <a:cxn ang="0">
                  <a:pos x="83" y="0"/>
                </a:cxn>
                <a:cxn ang="0">
                  <a:pos x="74" y="329"/>
                </a:cxn>
                <a:cxn ang="0">
                  <a:pos x="0" y="362"/>
                </a:cxn>
                <a:cxn ang="0">
                  <a:pos x="0" y="29"/>
                </a:cxn>
              </a:cxnLst>
              <a:rect l="0" t="0" r="r" b="b"/>
              <a:pathLst>
                <a:path w="84" h="363">
                  <a:moveTo>
                    <a:pt x="0" y="29"/>
                  </a:moveTo>
                  <a:lnTo>
                    <a:pt x="83" y="0"/>
                  </a:lnTo>
                  <a:lnTo>
                    <a:pt x="74" y="329"/>
                  </a:lnTo>
                  <a:lnTo>
                    <a:pt x="0" y="362"/>
                  </a:lnTo>
                  <a:lnTo>
                    <a:pt x="0" y="29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2825" y="2493"/>
              <a:ext cx="84" cy="249"/>
            </a:xfrm>
            <a:custGeom>
              <a:avLst/>
              <a:gdLst/>
              <a:ahLst/>
              <a:cxnLst>
                <a:cxn ang="0">
                  <a:pos x="2" y="213"/>
                </a:cxn>
                <a:cxn ang="0">
                  <a:pos x="0" y="28"/>
                </a:cxn>
                <a:cxn ang="0">
                  <a:pos x="83" y="0"/>
                </a:cxn>
                <a:cxn ang="0">
                  <a:pos x="72" y="248"/>
                </a:cxn>
                <a:cxn ang="0">
                  <a:pos x="2" y="213"/>
                </a:cxn>
              </a:cxnLst>
              <a:rect l="0" t="0" r="r" b="b"/>
              <a:pathLst>
                <a:path w="84" h="249">
                  <a:moveTo>
                    <a:pt x="2" y="213"/>
                  </a:moveTo>
                  <a:lnTo>
                    <a:pt x="0" y="28"/>
                  </a:lnTo>
                  <a:lnTo>
                    <a:pt x="83" y="0"/>
                  </a:lnTo>
                  <a:lnTo>
                    <a:pt x="72" y="248"/>
                  </a:lnTo>
                  <a:lnTo>
                    <a:pt x="2" y="213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831" y="2965"/>
              <a:ext cx="52" cy="232"/>
            </a:xfrm>
            <a:custGeom>
              <a:avLst/>
              <a:gdLst/>
              <a:ahLst/>
              <a:cxnLst>
                <a:cxn ang="0">
                  <a:pos x="13" y="204"/>
                </a:cxn>
                <a:cxn ang="0">
                  <a:pos x="0" y="0"/>
                </a:cxn>
                <a:cxn ang="0">
                  <a:pos x="51" y="26"/>
                </a:cxn>
                <a:cxn ang="0">
                  <a:pos x="47" y="231"/>
                </a:cxn>
                <a:cxn ang="0">
                  <a:pos x="13" y="204"/>
                </a:cxn>
              </a:cxnLst>
              <a:rect l="0" t="0" r="r" b="b"/>
              <a:pathLst>
                <a:path w="52" h="232">
                  <a:moveTo>
                    <a:pt x="13" y="204"/>
                  </a:moveTo>
                  <a:lnTo>
                    <a:pt x="0" y="0"/>
                  </a:lnTo>
                  <a:lnTo>
                    <a:pt x="51" y="26"/>
                  </a:lnTo>
                  <a:lnTo>
                    <a:pt x="47" y="231"/>
                  </a:lnTo>
                  <a:lnTo>
                    <a:pt x="13" y="204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2851" y="3354"/>
              <a:ext cx="36" cy="133"/>
            </a:xfrm>
            <a:custGeom>
              <a:avLst/>
              <a:gdLst/>
              <a:ahLst/>
              <a:cxnLst>
                <a:cxn ang="0">
                  <a:pos x="4" y="101"/>
                </a:cxn>
                <a:cxn ang="0">
                  <a:pos x="0" y="0"/>
                </a:cxn>
                <a:cxn ang="0">
                  <a:pos x="35" y="20"/>
                </a:cxn>
                <a:cxn ang="0">
                  <a:pos x="28" y="132"/>
                </a:cxn>
                <a:cxn ang="0">
                  <a:pos x="4" y="101"/>
                </a:cxn>
              </a:cxnLst>
              <a:rect l="0" t="0" r="r" b="b"/>
              <a:pathLst>
                <a:path w="36" h="133">
                  <a:moveTo>
                    <a:pt x="4" y="101"/>
                  </a:moveTo>
                  <a:lnTo>
                    <a:pt x="0" y="0"/>
                  </a:lnTo>
                  <a:lnTo>
                    <a:pt x="35" y="20"/>
                  </a:lnTo>
                  <a:lnTo>
                    <a:pt x="28" y="132"/>
                  </a:lnTo>
                  <a:lnTo>
                    <a:pt x="4" y="101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5" name="Freeform 7"/>
            <p:cNvSpPr>
              <a:spLocks/>
            </p:cNvSpPr>
            <p:nvPr/>
          </p:nvSpPr>
          <p:spPr bwMode="auto">
            <a:xfrm>
              <a:off x="2851" y="3640"/>
              <a:ext cx="30" cy="590"/>
            </a:xfrm>
            <a:custGeom>
              <a:avLst/>
              <a:gdLst/>
              <a:ahLst/>
              <a:cxnLst>
                <a:cxn ang="0">
                  <a:pos x="15" y="589"/>
                </a:cxn>
                <a:cxn ang="0">
                  <a:pos x="0" y="0"/>
                </a:cxn>
                <a:cxn ang="0">
                  <a:pos x="29" y="37"/>
                </a:cxn>
                <a:cxn ang="0">
                  <a:pos x="15" y="589"/>
                </a:cxn>
              </a:cxnLst>
              <a:rect l="0" t="0" r="r" b="b"/>
              <a:pathLst>
                <a:path w="30" h="590">
                  <a:moveTo>
                    <a:pt x="15" y="589"/>
                  </a:moveTo>
                  <a:lnTo>
                    <a:pt x="0" y="0"/>
                  </a:lnTo>
                  <a:lnTo>
                    <a:pt x="29" y="37"/>
                  </a:lnTo>
                  <a:lnTo>
                    <a:pt x="15" y="589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6" name="Freeform 8"/>
            <p:cNvSpPr>
              <a:spLocks/>
            </p:cNvSpPr>
            <p:nvPr/>
          </p:nvSpPr>
          <p:spPr bwMode="auto">
            <a:xfrm>
              <a:off x="2600" y="3595"/>
              <a:ext cx="233" cy="130"/>
            </a:xfrm>
            <a:custGeom>
              <a:avLst/>
              <a:gdLst/>
              <a:ahLst/>
              <a:cxnLst>
                <a:cxn ang="0">
                  <a:pos x="0" y="117"/>
                </a:cxn>
                <a:cxn ang="0">
                  <a:pos x="48" y="101"/>
                </a:cxn>
                <a:cxn ang="0">
                  <a:pos x="93" y="79"/>
                </a:cxn>
                <a:cxn ang="0">
                  <a:pos x="146" y="39"/>
                </a:cxn>
                <a:cxn ang="0">
                  <a:pos x="182" y="0"/>
                </a:cxn>
                <a:cxn ang="0">
                  <a:pos x="232" y="42"/>
                </a:cxn>
                <a:cxn ang="0">
                  <a:pos x="188" y="74"/>
                </a:cxn>
                <a:cxn ang="0">
                  <a:pos x="134" y="110"/>
                </a:cxn>
                <a:cxn ang="0">
                  <a:pos x="61" y="129"/>
                </a:cxn>
                <a:cxn ang="0">
                  <a:pos x="0" y="117"/>
                </a:cxn>
              </a:cxnLst>
              <a:rect l="0" t="0" r="r" b="b"/>
              <a:pathLst>
                <a:path w="233" h="130">
                  <a:moveTo>
                    <a:pt x="0" y="117"/>
                  </a:moveTo>
                  <a:lnTo>
                    <a:pt x="48" y="101"/>
                  </a:lnTo>
                  <a:lnTo>
                    <a:pt x="93" y="79"/>
                  </a:lnTo>
                  <a:lnTo>
                    <a:pt x="146" y="39"/>
                  </a:lnTo>
                  <a:lnTo>
                    <a:pt x="182" y="0"/>
                  </a:lnTo>
                  <a:lnTo>
                    <a:pt x="232" y="42"/>
                  </a:lnTo>
                  <a:lnTo>
                    <a:pt x="188" y="74"/>
                  </a:lnTo>
                  <a:lnTo>
                    <a:pt x="134" y="110"/>
                  </a:lnTo>
                  <a:lnTo>
                    <a:pt x="61" y="129"/>
                  </a:lnTo>
                  <a:lnTo>
                    <a:pt x="0" y="117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7" name="Freeform 9"/>
            <p:cNvSpPr>
              <a:spLocks/>
            </p:cNvSpPr>
            <p:nvPr/>
          </p:nvSpPr>
          <p:spPr bwMode="auto">
            <a:xfrm>
              <a:off x="2583" y="2888"/>
              <a:ext cx="465" cy="646"/>
            </a:xfrm>
            <a:custGeom>
              <a:avLst/>
              <a:gdLst/>
              <a:ahLst/>
              <a:cxnLst>
                <a:cxn ang="0">
                  <a:pos x="359" y="645"/>
                </a:cxn>
                <a:cxn ang="0">
                  <a:pos x="405" y="616"/>
                </a:cxn>
                <a:cxn ang="0">
                  <a:pos x="447" y="580"/>
                </a:cxn>
                <a:cxn ang="0">
                  <a:pos x="460" y="552"/>
                </a:cxn>
                <a:cxn ang="0">
                  <a:pos x="464" y="515"/>
                </a:cxn>
                <a:cxn ang="0">
                  <a:pos x="451" y="468"/>
                </a:cxn>
                <a:cxn ang="0">
                  <a:pos x="424" y="424"/>
                </a:cxn>
                <a:cxn ang="0">
                  <a:pos x="380" y="385"/>
                </a:cxn>
                <a:cxn ang="0">
                  <a:pos x="168" y="259"/>
                </a:cxn>
                <a:cxn ang="0">
                  <a:pos x="133" y="235"/>
                </a:cxn>
                <a:cxn ang="0">
                  <a:pos x="111" y="208"/>
                </a:cxn>
                <a:cxn ang="0">
                  <a:pos x="104" y="166"/>
                </a:cxn>
                <a:cxn ang="0">
                  <a:pos x="117" y="124"/>
                </a:cxn>
                <a:cxn ang="0">
                  <a:pos x="155" y="95"/>
                </a:cxn>
                <a:cxn ang="0">
                  <a:pos x="222" y="52"/>
                </a:cxn>
                <a:cxn ang="0">
                  <a:pos x="124" y="0"/>
                </a:cxn>
                <a:cxn ang="0">
                  <a:pos x="55" y="41"/>
                </a:cxn>
                <a:cxn ang="0">
                  <a:pos x="27" y="70"/>
                </a:cxn>
                <a:cxn ang="0">
                  <a:pos x="2" y="123"/>
                </a:cxn>
                <a:cxn ang="0">
                  <a:pos x="0" y="189"/>
                </a:cxn>
                <a:cxn ang="0">
                  <a:pos x="29" y="257"/>
                </a:cxn>
                <a:cxn ang="0">
                  <a:pos x="78" y="300"/>
                </a:cxn>
                <a:cxn ang="0">
                  <a:pos x="311" y="442"/>
                </a:cxn>
                <a:cxn ang="0">
                  <a:pos x="358" y="474"/>
                </a:cxn>
                <a:cxn ang="0">
                  <a:pos x="375" y="516"/>
                </a:cxn>
                <a:cxn ang="0">
                  <a:pos x="375" y="550"/>
                </a:cxn>
                <a:cxn ang="0">
                  <a:pos x="308" y="608"/>
                </a:cxn>
                <a:cxn ang="0">
                  <a:pos x="359" y="645"/>
                </a:cxn>
              </a:cxnLst>
              <a:rect l="0" t="0" r="r" b="b"/>
              <a:pathLst>
                <a:path w="465" h="646">
                  <a:moveTo>
                    <a:pt x="359" y="645"/>
                  </a:moveTo>
                  <a:lnTo>
                    <a:pt x="405" y="616"/>
                  </a:lnTo>
                  <a:lnTo>
                    <a:pt x="447" y="580"/>
                  </a:lnTo>
                  <a:lnTo>
                    <a:pt x="460" y="552"/>
                  </a:lnTo>
                  <a:lnTo>
                    <a:pt x="464" y="515"/>
                  </a:lnTo>
                  <a:lnTo>
                    <a:pt x="451" y="468"/>
                  </a:lnTo>
                  <a:lnTo>
                    <a:pt x="424" y="424"/>
                  </a:lnTo>
                  <a:lnTo>
                    <a:pt x="380" y="385"/>
                  </a:lnTo>
                  <a:lnTo>
                    <a:pt x="168" y="259"/>
                  </a:lnTo>
                  <a:lnTo>
                    <a:pt x="133" y="235"/>
                  </a:lnTo>
                  <a:lnTo>
                    <a:pt x="111" y="208"/>
                  </a:lnTo>
                  <a:lnTo>
                    <a:pt x="104" y="166"/>
                  </a:lnTo>
                  <a:lnTo>
                    <a:pt x="117" y="124"/>
                  </a:lnTo>
                  <a:lnTo>
                    <a:pt x="155" y="95"/>
                  </a:lnTo>
                  <a:lnTo>
                    <a:pt x="222" y="52"/>
                  </a:lnTo>
                  <a:lnTo>
                    <a:pt x="124" y="0"/>
                  </a:lnTo>
                  <a:lnTo>
                    <a:pt x="55" y="41"/>
                  </a:lnTo>
                  <a:lnTo>
                    <a:pt x="27" y="70"/>
                  </a:lnTo>
                  <a:lnTo>
                    <a:pt x="2" y="123"/>
                  </a:lnTo>
                  <a:lnTo>
                    <a:pt x="0" y="189"/>
                  </a:lnTo>
                  <a:lnTo>
                    <a:pt x="29" y="257"/>
                  </a:lnTo>
                  <a:lnTo>
                    <a:pt x="78" y="300"/>
                  </a:lnTo>
                  <a:lnTo>
                    <a:pt x="311" y="442"/>
                  </a:lnTo>
                  <a:lnTo>
                    <a:pt x="358" y="474"/>
                  </a:lnTo>
                  <a:lnTo>
                    <a:pt x="375" y="516"/>
                  </a:lnTo>
                  <a:lnTo>
                    <a:pt x="375" y="550"/>
                  </a:lnTo>
                  <a:lnTo>
                    <a:pt x="308" y="608"/>
                  </a:lnTo>
                  <a:lnTo>
                    <a:pt x="359" y="645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8" name="Freeform 10"/>
            <p:cNvSpPr>
              <a:spLocks/>
            </p:cNvSpPr>
            <p:nvPr/>
          </p:nvSpPr>
          <p:spPr bwMode="auto">
            <a:xfrm>
              <a:off x="2966" y="2396"/>
              <a:ext cx="318" cy="422"/>
            </a:xfrm>
            <a:custGeom>
              <a:avLst/>
              <a:gdLst/>
              <a:ahLst/>
              <a:cxnLst>
                <a:cxn ang="0">
                  <a:pos x="92" y="421"/>
                </a:cxn>
                <a:cxn ang="0">
                  <a:pos x="163" y="399"/>
                </a:cxn>
                <a:cxn ang="0">
                  <a:pos x="218" y="357"/>
                </a:cxn>
                <a:cxn ang="0">
                  <a:pos x="263" y="316"/>
                </a:cxn>
                <a:cxn ang="0">
                  <a:pos x="300" y="265"/>
                </a:cxn>
                <a:cxn ang="0">
                  <a:pos x="317" y="203"/>
                </a:cxn>
                <a:cxn ang="0">
                  <a:pos x="316" y="139"/>
                </a:cxn>
                <a:cxn ang="0">
                  <a:pos x="299" y="95"/>
                </a:cxn>
                <a:cxn ang="0">
                  <a:pos x="276" y="64"/>
                </a:cxn>
                <a:cxn ang="0">
                  <a:pos x="241" y="36"/>
                </a:cxn>
                <a:cxn ang="0">
                  <a:pos x="218" y="14"/>
                </a:cxn>
                <a:cxn ang="0">
                  <a:pos x="180" y="0"/>
                </a:cxn>
                <a:cxn ang="0">
                  <a:pos x="61" y="52"/>
                </a:cxn>
                <a:cxn ang="0">
                  <a:pos x="106" y="93"/>
                </a:cxn>
                <a:cxn ang="0">
                  <a:pos x="137" y="130"/>
                </a:cxn>
                <a:cxn ang="0">
                  <a:pos x="159" y="159"/>
                </a:cxn>
                <a:cxn ang="0">
                  <a:pos x="176" y="196"/>
                </a:cxn>
                <a:cxn ang="0">
                  <a:pos x="176" y="246"/>
                </a:cxn>
                <a:cxn ang="0">
                  <a:pos x="145" y="279"/>
                </a:cxn>
                <a:cxn ang="0">
                  <a:pos x="105" y="309"/>
                </a:cxn>
                <a:cxn ang="0">
                  <a:pos x="50" y="342"/>
                </a:cxn>
                <a:cxn ang="0">
                  <a:pos x="0" y="369"/>
                </a:cxn>
                <a:cxn ang="0">
                  <a:pos x="92" y="421"/>
                </a:cxn>
              </a:cxnLst>
              <a:rect l="0" t="0" r="r" b="b"/>
              <a:pathLst>
                <a:path w="318" h="422">
                  <a:moveTo>
                    <a:pt x="92" y="421"/>
                  </a:moveTo>
                  <a:lnTo>
                    <a:pt x="163" y="399"/>
                  </a:lnTo>
                  <a:lnTo>
                    <a:pt x="218" y="357"/>
                  </a:lnTo>
                  <a:lnTo>
                    <a:pt x="263" y="316"/>
                  </a:lnTo>
                  <a:lnTo>
                    <a:pt x="300" y="265"/>
                  </a:lnTo>
                  <a:lnTo>
                    <a:pt x="317" y="203"/>
                  </a:lnTo>
                  <a:lnTo>
                    <a:pt x="316" y="139"/>
                  </a:lnTo>
                  <a:lnTo>
                    <a:pt x="299" y="95"/>
                  </a:lnTo>
                  <a:lnTo>
                    <a:pt x="276" y="64"/>
                  </a:lnTo>
                  <a:lnTo>
                    <a:pt x="241" y="36"/>
                  </a:lnTo>
                  <a:lnTo>
                    <a:pt x="218" y="14"/>
                  </a:lnTo>
                  <a:lnTo>
                    <a:pt x="180" y="0"/>
                  </a:lnTo>
                  <a:lnTo>
                    <a:pt x="61" y="52"/>
                  </a:lnTo>
                  <a:lnTo>
                    <a:pt x="106" y="93"/>
                  </a:lnTo>
                  <a:lnTo>
                    <a:pt x="137" y="130"/>
                  </a:lnTo>
                  <a:lnTo>
                    <a:pt x="159" y="159"/>
                  </a:lnTo>
                  <a:lnTo>
                    <a:pt x="176" y="196"/>
                  </a:lnTo>
                  <a:lnTo>
                    <a:pt x="176" y="246"/>
                  </a:lnTo>
                  <a:lnTo>
                    <a:pt x="145" y="279"/>
                  </a:lnTo>
                  <a:lnTo>
                    <a:pt x="105" y="309"/>
                  </a:lnTo>
                  <a:lnTo>
                    <a:pt x="50" y="342"/>
                  </a:lnTo>
                  <a:lnTo>
                    <a:pt x="0" y="369"/>
                  </a:lnTo>
                  <a:lnTo>
                    <a:pt x="92" y="421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9" name="Freeform 11"/>
            <p:cNvSpPr>
              <a:spLocks/>
            </p:cNvSpPr>
            <p:nvPr/>
          </p:nvSpPr>
          <p:spPr bwMode="auto">
            <a:xfrm>
              <a:off x="2308" y="1190"/>
              <a:ext cx="1404" cy="1153"/>
            </a:xfrm>
            <a:custGeom>
              <a:avLst/>
              <a:gdLst/>
              <a:ahLst/>
              <a:cxnLst>
                <a:cxn ang="0">
                  <a:pos x="466" y="1084"/>
                </a:cxn>
                <a:cxn ang="0">
                  <a:pos x="370" y="1066"/>
                </a:cxn>
                <a:cxn ang="0">
                  <a:pos x="299" y="1035"/>
                </a:cxn>
                <a:cxn ang="0">
                  <a:pos x="257" y="1002"/>
                </a:cxn>
                <a:cxn ang="0">
                  <a:pos x="220" y="956"/>
                </a:cxn>
                <a:cxn ang="0">
                  <a:pos x="209" y="914"/>
                </a:cxn>
                <a:cxn ang="0">
                  <a:pos x="215" y="873"/>
                </a:cxn>
                <a:cxn ang="0">
                  <a:pos x="231" y="836"/>
                </a:cxn>
                <a:cxn ang="0">
                  <a:pos x="273" y="798"/>
                </a:cxn>
                <a:cxn ang="0">
                  <a:pos x="330" y="774"/>
                </a:cxn>
                <a:cxn ang="0">
                  <a:pos x="400" y="748"/>
                </a:cxn>
                <a:cxn ang="0">
                  <a:pos x="1110" y="499"/>
                </a:cxn>
                <a:cxn ang="0">
                  <a:pos x="1207" y="451"/>
                </a:cxn>
                <a:cxn ang="0">
                  <a:pos x="1289" y="398"/>
                </a:cxn>
                <a:cxn ang="0">
                  <a:pos x="1344" y="356"/>
                </a:cxn>
                <a:cxn ang="0">
                  <a:pos x="1381" y="310"/>
                </a:cxn>
                <a:cxn ang="0">
                  <a:pos x="1403" y="249"/>
                </a:cxn>
                <a:cxn ang="0">
                  <a:pos x="1401" y="185"/>
                </a:cxn>
                <a:cxn ang="0">
                  <a:pos x="1386" y="136"/>
                </a:cxn>
                <a:cxn ang="0">
                  <a:pos x="1370" y="90"/>
                </a:cxn>
                <a:cxn ang="0">
                  <a:pos x="1335" y="55"/>
                </a:cxn>
                <a:cxn ang="0">
                  <a:pos x="1280" y="18"/>
                </a:cxn>
                <a:cxn ang="0">
                  <a:pos x="1214" y="0"/>
                </a:cxn>
                <a:cxn ang="0">
                  <a:pos x="1172" y="4"/>
                </a:cxn>
                <a:cxn ang="0">
                  <a:pos x="1111" y="7"/>
                </a:cxn>
                <a:cxn ang="0">
                  <a:pos x="1053" y="20"/>
                </a:cxn>
                <a:cxn ang="0">
                  <a:pos x="989" y="46"/>
                </a:cxn>
                <a:cxn ang="0">
                  <a:pos x="939" y="79"/>
                </a:cxn>
                <a:cxn ang="0">
                  <a:pos x="899" y="106"/>
                </a:cxn>
                <a:cxn ang="0">
                  <a:pos x="878" y="149"/>
                </a:cxn>
                <a:cxn ang="0">
                  <a:pos x="897" y="187"/>
                </a:cxn>
                <a:cxn ang="0">
                  <a:pos x="939" y="183"/>
                </a:cxn>
                <a:cxn ang="0">
                  <a:pos x="987" y="171"/>
                </a:cxn>
                <a:cxn ang="0">
                  <a:pos x="1033" y="158"/>
                </a:cxn>
                <a:cxn ang="0">
                  <a:pos x="1069" y="150"/>
                </a:cxn>
                <a:cxn ang="0">
                  <a:pos x="1111" y="150"/>
                </a:cxn>
                <a:cxn ang="0">
                  <a:pos x="1154" y="163"/>
                </a:cxn>
                <a:cxn ang="0">
                  <a:pos x="1183" y="204"/>
                </a:cxn>
                <a:cxn ang="0">
                  <a:pos x="1179" y="248"/>
                </a:cxn>
                <a:cxn ang="0">
                  <a:pos x="1157" y="286"/>
                </a:cxn>
                <a:cxn ang="0">
                  <a:pos x="1121" y="323"/>
                </a:cxn>
                <a:cxn ang="0">
                  <a:pos x="1047" y="361"/>
                </a:cxn>
                <a:cxn ang="0">
                  <a:pos x="908" y="415"/>
                </a:cxn>
                <a:cxn ang="0">
                  <a:pos x="194" y="675"/>
                </a:cxn>
                <a:cxn ang="0">
                  <a:pos x="123" y="715"/>
                </a:cxn>
                <a:cxn ang="0">
                  <a:pos x="68" y="763"/>
                </a:cxn>
                <a:cxn ang="0">
                  <a:pos x="29" y="809"/>
                </a:cxn>
                <a:cxn ang="0">
                  <a:pos x="6" y="858"/>
                </a:cxn>
                <a:cxn ang="0">
                  <a:pos x="0" y="912"/>
                </a:cxn>
                <a:cxn ang="0">
                  <a:pos x="8" y="952"/>
                </a:cxn>
                <a:cxn ang="0">
                  <a:pos x="22" y="992"/>
                </a:cxn>
                <a:cxn ang="0">
                  <a:pos x="59" y="1036"/>
                </a:cxn>
                <a:cxn ang="0">
                  <a:pos x="127" y="1095"/>
                </a:cxn>
                <a:cxn ang="0">
                  <a:pos x="198" y="1135"/>
                </a:cxn>
                <a:cxn ang="0">
                  <a:pos x="273" y="1152"/>
                </a:cxn>
                <a:cxn ang="0">
                  <a:pos x="466" y="1084"/>
                </a:cxn>
              </a:cxnLst>
              <a:rect l="0" t="0" r="r" b="b"/>
              <a:pathLst>
                <a:path w="1404" h="1153">
                  <a:moveTo>
                    <a:pt x="466" y="1084"/>
                  </a:moveTo>
                  <a:lnTo>
                    <a:pt x="370" y="1066"/>
                  </a:lnTo>
                  <a:lnTo>
                    <a:pt x="299" y="1035"/>
                  </a:lnTo>
                  <a:lnTo>
                    <a:pt x="257" y="1002"/>
                  </a:lnTo>
                  <a:lnTo>
                    <a:pt x="220" y="956"/>
                  </a:lnTo>
                  <a:lnTo>
                    <a:pt x="209" y="914"/>
                  </a:lnTo>
                  <a:lnTo>
                    <a:pt x="215" y="873"/>
                  </a:lnTo>
                  <a:lnTo>
                    <a:pt x="231" y="836"/>
                  </a:lnTo>
                  <a:lnTo>
                    <a:pt x="273" y="798"/>
                  </a:lnTo>
                  <a:lnTo>
                    <a:pt x="330" y="774"/>
                  </a:lnTo>
                  <a:lnTo>
                    <a:pt x="400" y="748"/>
                  </a:lnTo>
                  <a:lnTo>
                    <a:pt x="1110" y="499"/>
                  </a:lnTo>
                  <a:lnTo>
                    <a:pt x="1207" y="451"/>
                  </a:lnTo>
                  <a:lnTo>
                    <a:pt x="1289" y="398"/>
                  </a:lnTo>
                  <a:lnTo>
                    <a:pt x="1344" y="356"/>
                  </a:lnTo>
                  <a:lnTo>
                    <a:pt x="1381" y="310"/>
                  </a:lnTo>
                  <a:lnTo>
                    <a:pt x="1403" y="249"/>
                  </a:lnTo>
                  <a:lnTo>
                    <a:pt x="1401" y="185"/>
                  </a:lnTo>
                  <a:lnTo>
                    <a:pt x="1386" y="136"/>
                  </a:lnTo>
                  <a:lnTo>
                    <a:pt x="1370" y="90"/>
                  </a:lnTo>
                  <a:lnTo>
                    <a:pt x="1335" y="55"/>
                  </a:lnTo>
                  <a:lnTo>
                    <a:pt x="1280" y="18"/>
                  </a:lnTo>
                  <a:lnTo>
                    <a:pt x="1214" y="0"/>
                  </a:lnTo>
                  <a:lnTo>
                    <a:pt x="1172" y="4"/>
                  </a:lnTo>
                  <a:lnTo>
                    <a:pt x="1111" y="7"/>
                  </a:lnTo>
                  <a:lnTo>
                    <a:pt x="1053" y="20"/>
                  </a:lnTo>
                  <a:lnTo>
                    <a:pt x="989" y="46"/>
                  </a:lnTo>
                  <a:lnTo>
                    <a:pt x="939" y="79"/>
                  </a:lnTo>
                  <a:lnTo>
                    <a:pt x="899" y="106"/>
                  </a:lnTo>
                  <a:lnTo>
                    <a:pt x="878" y="149"/>
                  </a:lnTo>
                  <a:lnTo>
                    <a:pt x="897" y="187"/>
                  </a:lnTo>
                  <a:lnTo>
                    <a:pt x="939" y="183"/>
                  </a:lnTo>
                  <a:lnTo>
                    <a:pt x="987" y="171"/>
                  </a:lnTo>
                  <a:lnTo>
                    <a:pt x="1033" y="158"/>
                  </a:lnTo>
                  <a:lnTo>
                    <a:pt x="1069" y="150"/>
                  </a:lnTo>
                  <a:lnTo>
                    <a:pt x="1111" y="150"/>
                  </a:lnTo>
                  <a:lnTo>
                    <a:pt x="1154" y="163"/>
                  </a:lnTo>
                  <a:lnTo>
                    <a:pt x="1183" y="204"/>
                  </a:lnTo>
                  <a:lnTo>
                    <a:pt x="1179" y="248"/>
                  </a:lnTo>
                  <a:lnTo>
                    <a:pt x="1157" y="286"/>
                  </a:lnTo>
                  <a:lnTo>
                    <a:pt x="1121" y="323"/>
                  </a:lnTo>
                  <a:lnTo>
                    <a:pt x="1047" y="361"/>
                  </a:lnTo>
                  <a:lnTo>
                    <a:pt x="908" y="415"/>
                  </a:lnTo>
                  <a:lnTo>
                    <a:pt x="194" y="675"/>
                  </a:lnTo>
                  <a:lnTo>
                    <a:pt x="123" y="715"/>
                  </a:lnTo>
                  <a:lnTo>
                    <a:pt x="68" y="763"/>
                  </a:lnTo>
                  <a:lnTo>
                    <a:pt x="29" y="809"/>
                  </a:lnTo>
                  <a:lnTo>
                    <a:pt x="6" y="858"/>
                  </a:lnTo>
                  <a:lnTo>
                    <a:pt x="0" y="912"/>
                  </a:lnTo>
                  <a:lnTo>
                    <a:pt x="8" y="952"/>
                  </a:lnTo>
                  <a:lnTo>
                    <a:pt x="22" y="992"/>
                  </a:lnTo>
                  <a:lnTo>
                    <a:pt x="59" y="1036"/>
                  </a:lnTo>
                  <a:lnTo>
                    <a:pt x="127" y="1095"/>
                  </a:lnTo>
                  <a:lnTo>
                    <a:pt x="198" y="1135"/>
                  </a:lnTo>
                  <a:lnTo>
                    <a:pt x="273" y="1152"/>
                  </a:lnTo>
                  <a:lnTo>
                    <a:pt x="466" y="1084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60" name="Freeform 12"/>
            <p:cNvSpPr>
              <a:spLocks/>
            </p:cNvSpPr>
            <p:nvPr/>
          </p:nvSpPr>
          <p:spPr bwMode="auto">
            <a:xfrm>
              <a:off x="2711" y="3280"/>
              <a:ext cx="368" cy="422"/>
            </a:xfrm>
            <a:custGeom>
              <a:avLst/>
              <a:gdLst/>
              <a:ahLst/>
              <a:cxnLst>
                <a:cxn ang="0">
                  <a:pos x="367" y="421"/>
                </a:cxn>
                <a:cxn ang="0">
                  <a:pos x="171" y="340"/>
                </a:cxn>
                <a:cxn ang="0">
                  <a:pos x="117" y="304"/>
                </a:cxn>
                <a:cxn ang="0">
                  <a:pos x="73" y="265"/>
                </a:cxn>
                <a:cxn ang="0">
                  <a:pos x="31" y="219"/>
                </a:cxn>
                <a:cxn ang="0">
                  <a:pos x="9" y="179"/>
                </a:cxn>
                <a:cxn ang="0">
                  <a:pos x="0" y="137"/>
                </a:cxn>
                <a:cxn ang="0">
                  <a:pos x="2" y="95"/>
                </a:cxn>
                <a:cxn ang="0">
                  <a:pos x="19" y="51"/>
                </a:cxn>
                <a:cxn ang="0">
                  <a:pos x="44" y="0"/>
                </a:cxn>
                <a:cxn ang="0">
                  <a:pos x="120" y="52"/>
                </a:cxn>
                <a:cxn ang="0">
                  <a:pos x="95" y="98"/>
                </a:cxn>
                <a:cxn ang="0">
                  <a:pos x="95" y="143"/>
                </a:cxn>
                <a:cxn ang="0">
                  <a:pos x="122" y="191"/>
                </a:cxn>
                <a:cxn ang="0">
                  <a:pos x="162" y="235"/>
                </a:cxn>
                <a:cxn ang="0">
                  <a:pos x="223" y="284"/>
                </a:cxn>
                <a:cxn ang="0">
                  <a:pos x="290" y="317"/>
                </a:cxn>
                <a:cxn ang="0">
                  <a:pos x="332" y="351"/>
                </a:cxn>
                <a:cxn ang="0">
                  <a:pos x="351" y="378"/>
                </a:cxn>
                <a:cxn ang="0">
                  <a:pos x="367" y="421"/>
                </a:cxn>
              </a:cxnLst>
              <a:rect l="0" t="0" r="r" b="b"/>
              <a:pathLst>
                <a:path w="368" h="422">
                  <a:moveTo>
                    <a:pt x="367" y="421"/>
                  </a:moveTo>
                  <a:lnTo>
                    <a:pt x="171" y="340"/>
                  </a:lnTo>
                  <a:lnTo>
                    <a:pt x="117" y="304"/>
                  </a:lnTo>
                  <a:lnTo>
                    <a:pt x="73" y="265"/>
                  </a:lnTo>
                  <a:lnTo>
                    <a:pt x="31" y="219"/>
                  </a:lnTo>
                  <a:lnTo>
                    <a:pt x="9" y="179"/>
                  </a:lnTo>
                  <a:lnTo>
                    <a:pt x="0" y="137"/>
                  </a:lnTo>
                  <a:lnTo>
                    <a:pt x="2" y="95"/>
                  </a:lnTo>
                  <a:lnTo>
                    <a:pt x="19" y="51"/>
                  </a:lnTo>
                  <a:lnTo>
                    <a:pt x="44" y="0"/>
                  </a:lnTo>
                  <a:lnTo>
                    <a:pt x="120" y="52"/>
                  </a:lnTo>
                  <a:lnTo>
                    <a:pt x="95" y="98"/>
                  </a:lnTo>
                  <a:lnTo>
                    <a:pt x="95" y="143"/>
                  </a:lnTo>
                  <a:lnTo>
                    <a:pt x="122" y="191"/>
                  </a:lnTo>
                  <a:lnTo>
                    <a:pt x="162" y="235"/>
                  </a:lnTo>
                  <a:lnTo>
                    <a:pt x="223" y="284"/>
                  </a:lnTo>
                  <a:lnTo>
                    <a:pt x="290" y="317"/>
                  </a:lnTo>
                  <a:lnTo>
                    <a:pt x="332" y="351"/>
                  </a:lnTo>
                  <a:lnTo>
                    <a:pt x="351" y="378"/>
                  </a:lnTo>
                  <a:lnTo>
                    <a:pt x="367" y="421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61" name="Freeform 13"/>
            <p:cNvSpPr>
              <a:spLocks/>
            </p:cNvSpPr>
            <p:nvPr/>
          </p:nvSpPr>
          <p:spPr bwMode="auto">
            <a:xfrm>
              <a:off x="2432" y="1792"/>
              <a:ext cx="989" cy="1439"/>
            </a:xfrm>
            <a:custGeom>
              <a:avLst/>
              <a:gdLst/>
              <a:ahLst/>
              <a:cxnLst>
                <a:cxn ang="0">
                  <a:pos x="525" y="1438"/>
                </a:cxn>
                <a:cxn ang="0">
                  <a:pos x="582" y="1409"/>
                </a:cxn>
                <a:cxn ang="0">
                  <a:pos x="647" y="1355"/>
                </a:cxn>
                <a:cxn ang="0">
                  <a:pos x="670" y="1304"/>
                </a:cxn>
                <a:cxn ang="0">
                  <a:pos x="686" y="1255"/>
                </a:cxn>
                <a:cxn ang="0">
                  <a:pos x="677" y="1198"/>
                </a:cxn>
                <a:cxn ang="0">
                  <a:pos x="637" y="1125"/>
                </a:cxn>
                <a:cxn ang="0">
                  <a:pos x="609" y="1092"/>
                </a:cxn>
                <a:cxn ang="0">
                  <a:pos x="569" y="1063"/>
                </a:cxn>
                <a:cxn ang="0">
                  <a:pos x="259" y="905"/>
                </a:cxn>
                <a:cxn ang="0">
                  <a:pos x="201" y="863"/>
                </a:cxn>
                <a:cxn ang="0">
                  <a:pos x="177" y="843"/>
                </a:cxn>
                <a:cxn ang="0">
                  <a:pos x="160" y="800"/>
                </a:cxn>
                <a:cxn ang="0">
                  <a:pos x="171" y="766"/>
                </a:cxn>
                <a:cxn ang="0">
                  <a:pos x="215" y="738"/>
                </a:cxn>
                <a:cxn ang="0">
                  <a:pos x="294" y="709"/>
                </a:cxn>
                <a:cxn ang="0">
                  <a:pos x="780" y="521"/>
                </a:cxn>
                <a:cxn ang="0">
                  <a:pos x="856" y="471"/>
                </a:cxn>
                <a:cxn ang="0">
                  <a:pos x="918" y="417"/>
                </a:cxn>
                <a:cxn ang="0">
                  <a:pos x="953" y="379"/>
                </a:cxn>
                <a:cxn ang="0">
                  <a:pos x="984" y="334"/>
                </a:cxn>
                <a:cxn ang="0">
                  <a:pos x="988" y="274"/>
                </a:cxn>
                <a:cxn ang="0">
                  <a:pos x="972" y="214"/>
                </a:cxn>
                <a:cxn ang="0">
                  <a:pos x="953" y="167"/>
                </a:cxn>
                <a:cxn ang="0">
                  <a:pos x="920" y="126"/>
                </a:cxn>
                <a:cxn ang="0">
                  <a:pos x="875" y="85"/>
                </a:cxn>
                <a:cxn ang="0">
                  <a:pos x="828" y="50"/>
                </a:cxn>
                <a:cxn ang="0">
                  <a:pos x="803" y="29"/>
                </a:cxn>
                <a:cxn ang="0">
                  <a:pos x="756" y="0"/>
                </a:cxn>
                <a:cxn ang="0">
                  <a:pos x="588" y="61"/>
                </a:cxn>
                <a:cxn ang="0">
                  <a:pos x="649" y="104"/>
                </a:cxn>
                <a:cxn ang="0">
                  <a:pos x="694" y="145"/>
                </a:cxn>
                <a:cxn ang="0">
                  <a:pos x="739" y="182"/>
                </a:cxn>
                <a:cxn ang="0">
                  <a:pos x="780" y="223"/>
                </a:cxn>
                <a:cxn ang="0">
                  <a:pos x="803" y="272"/>
                </a:cxn>
                <a:cxn ang="0">
                  <a:pos x="787" y="323"/>
                </a:cxn>
                <a:cxn ang="0">
                  <a:pos x="729" y="369"/>
                </a:cxn>
                <a:cxn ang="0">
                  <a:pos x="639" y="413"/>
                </a:cxn>
                <a:cxn ang="0">
                  <a:pos x="212" y="589"/>
                </a:cxn>
                <a:cxn ang="0">
                  <a:pos x="160" y="608"/>
                </a:cxn>
                <a:cxn ang="0">
                  <a:pos x="88" y="653"/>
                </a:cxn>
                <a:cxn ang="0">
                  <a:pos x="43" y="698"/>
                </a:cxn>
                <a:cxn ang="0">
                  <a:pos x="9" y="755"/>
                </a:cxn>
                <a:cxn ang="0">
                  <a:pos x="0" y="820"/>
                </a:cxn>
                <a:cxn ang="0">
                  <a:pos x="10" y="872"/>
                </a:cxn>
                <a:cxn ang="0">
                  <a:pos x="40" y="914"/>
                </a:cxn>
                <a:cxn ang="0">
                  <a:pos x="84" y="949"/>
                </a:cxn>
                <a:cxn ang="0">
                  <a:pos x="159" y="999"/>
                </a:cxn>
                <a:cxn ang="0">
                  <a:pos x="487" y="1164"/>
                </a:cxn>
                <a:cxn ang="0">
                  <a:pos x="530" y="1197"/>
                </a:cxn>
                <a:cxn ang="0">
                  <a:pos x="569" y="1236"/>
                </a:cxn>
                <a:cxn ang="0">
                  <a:pos x="557" y="1292"/>
                </a:cxn>
                <a:cxn ang="0">
                  <a:pos x="502" y="1354"/>
                </a:cxn>
                <a:cxn ang="0">
                  <a:pos x="434" y="1394"/>
                </a:cxn>
                <a:cxn ang="0">
                  <a:pos x="525" y="1438"/>
                </a:cxn>
              </a:cxnLst>
              <a:rect l="0" t="0" r="r" b="b"/>
              <a:pathLst>
                <a:path w="989" h="1439">
                  <a:moveTo>
                    <a:pt x="525" y="1438"/>
                  </a:moveTo>
                  <a:lnTo>
                    <a:pt x="582" y="1409"/>
                  </a:lnTo>
                  <a:lnTo>
                    <a:pt x="647" y="1355"/>
                  </a:lnTo>
                  <a:lnTo>
                    <a:pt x="670" y="1304"/>
                  </a:lnTo>
                  <a:lnTo>
                    <a:pt x="686" y="1255"/>
                  </a:lnTo>
                  <a:lnTo>
                    <a:pt x="677" y="1198"/>
                  </a:lnTo>
                  <a:lnTo>
                    <a:pt x="637" y="1125"/>
                  </a:lnTo>
                  <a:lnTo>
                    <a:pt x="609" y="1092"/>
                  </a:lnTo>
                  <a:lnTo>
                    <a:pt x="569" y="1063"/>
                  </a:lnTo>
                  <a:lnTo>
                    <a:pt x="259" y="905"/>
                  </a:lnTo>
                  <a:lnTo>
                    <a:pt x="201" y="863"/>
                  </a:lnTo>
                  <a:lnTo>
                    <a:pt x="177" y="843"/>
                  </a:lnTo>
                  <a:lnTo>
                    <a:pt x="160" y="800"/>
                  </a:lnTo>
                  <a:lnTo>
                    <a:pt x="171" y="766"/>
                  </a:lnTo>
                  <a:lnTo>
                    <a:pt x="215" y="738"/>
                  </a:lnTo>
                  <a:lnTo>
                    <a:pt x="294" y="709"/>
                  </a:lnTo>
                  <a:lnTo>
                    <a:pt x="780" y="521"/>
                  </a:lnTo>
                  <a:lnTo>
                    <a:pt x="856" y="471"/>
                  </a:lnTo>
                  <a:lnTo>
                    <a:pt x="918" y="417"/>
                  </a:lnTo>
                  <a:lnTo>
                    <a:pt x="953" y="379"/>
                  </a:lnTo>
                  <a:lnTo>
                    <a:pt x="984" y="334"/>
                  </a:lnTo>
                  <a:lnTo>
                    <a:pt x="988" y="274"/>
                  </a:lnTo>
                  <a:lnTo>
                    <a:pt x="972" y="214"/>
                  </a:lnTo>
                  <a:lnTo>
                    <a:pt x="953" y="167"/>
                  </a:lnTo>
                  <a:lnTo>
                    <a:pt x="920" y="126"/>
                  </a:lnTo>
                  <a:lnTo>
                    <a:pt x="875" y="85"/>
                  </a:lnTo>
                  <a:lnTo>
                    <a:pt x="828" y="50"/>
                  </a:lnTo>
                  <a:lnTo>
                    <a:pt x="803" y="29"/>
                  </a:lnTo>
                  <a:lnTo>
                    <a:pt x="756" y="0"/>
                  </a:lnTo>
                  <a:lnTo>
                    <a:pt x="588" y="61"/>
                  </a:lnTo>
                  <a:lnTo>
                    <a:pt x="649" y="104"/>
                  </a:lnTo>
                  <a:lnTo>
                    <a:pt x="694" y="145"/>
                  </a:lnTo>
                  <a:lnTo>
                    <a:pt x="739" y="182"/>
                  </a:lnTo>
                  <a:lnTo>
                    <a:pt x="780" y="223"/>
                  </a:lnTo>
                  <a:lnTo>
                    <a:pt x="803" y="272"/>
                  </a:lnTo>
                  <a:lnTo>
                    <a:pt x="787" y="323"/>
                  </a:lnTo>
                  <a:lnTo>
                    <a:pt x="729" y="369"/>
                  </a:lnTo>
                  <a:lnTo>
                    <a:pt x="639" y="413"/>
                  </a:lnTo>
                  <a:lnTo>
                    <a:pt x="212" y="589"/>
                  </a:lnTo>
                  <a:lnTo>
                    <a:pt x="160" y="608"/>
                  </a:lnTo>
                  <a:lnTo>
                    <a:pt x="88" y="653"/>
                  </a:lnTo>
                  <a:lnTo>
                    <a:pt x="43" y="698"/>
                  </a:lnTo>
                  <a:lnTo>
                    <a:pt x="9" y="755"/>
                  </a:lnTo>
                  <a:lnTo>
                    <a:pt x="0" y="820"/>
                  </a:lnTo>
                  <a:lnTo>
                    <a:pt x="10" y="872"/>
                  </a:lnTo>
                  <a:lnTo>
                    <a:pt x="40" y="914"/>
                  </a:lnTo>
                  <a:lnTo>
                    <a:pt x="84" y="949"/>
                  </a:lnTo>
                  <a:lnTo>
                    <a:pt x="159" y="999"/>
                  </a:lnTo>
                  <a:lnTo>
                    <a:pt x="487" y="1164"/>
                  </a:lnTo>
                  <a:lnTo>
                    <a:pt x="530" y="1197"/>
                  </a:lnTo>
                  <a:lnTo>
                    <a:pt x="569" y="1236"/>
                  </a:lnTo>
                  <a:lnTo>
                    <a:pt x="557" y="1292"/>
                  </a:lnTo>
                  <a:lnTo>
                    <a:pt x="502" y="1354"/>
                  </a:lnTo>
                  <a:lnTo>
                    <a:pt x="434" y="1394"/>
                  </a:lnTo>
                  <a:lnTo>
                    <a:pt x="525" y="1438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62" name="Freeform 14"/>
            <p:cNvSpPr>
              <a:spLocks/>
            </p:cNvSpPr>
            <p:nvPr/>
          </p:nvSpPr>
          <p:spPr bwMode="auto">
            <a:xfrm>
              <a:off x="2100" y="1162"/>
              <a:ext cx="669" cy="582"/>
            </a:xfrm>
            <a:custGeom>
              <a:avLst/>
              <a:gdLst/>
              <a:ahLst/>
              <a:cxnLst>
                <a:cxn ang="0">
                  <a:pos x="668" y="553"/>
                </a:cxn>
                <a:cxn ang="0">
                  <a:pos x="668" y="450"/>
                </a:cxn>
                <a:cxn ang="0">
                  <a:pos x="562" y="435"/>
                </a:cxn>
                <a:cxn ang="0">
                  <a:pos x="448" y="420"/>
                </a:cxn>
                <a:cxn ang="0">
                  <a:pos x="367" y="400"/>
                </a:cxn>
                <a:cxn ang="0">
                  <a:pos x="314" y="378"/>
                </a:cxn>
                <a:cxn ang="0">
                  <a:pos x="257" y="349"/>
                </a:cxn>
                <a:cxn ang="0">
                  <a:pos x="220" y="314"/>
                </a:cxn>
                <a:cxn ang="0">
                  <a:pos x="193" y="274"/>
                </a:cxn>
                <a:cxn ang="0">
                  <a:pos x="180" y="231"/>
                </a:cxn>
                <a:cxn ang="0">
                  <a:pos x="180" y="189"/>
                </a:cxn>
                <a:cxn ang="0">
                  <a:pos x="193" y="165"/>
                </a:cxn>
                <a:cxn ang="0">
                  <a:pos x="209" y="143"/>
                </a:cxn>
                <a:cxn ang="0">
                  <a:pos x="255" y="127"/>
                </a:cxn>
                <a:cxn ang="0">
                  <a:pos x="297" y="127"/>
                </a:cxn>
                <a:cxn ang="0">
                  <a:pos x="345" y="141"/>
                </a:cxn>
                <a:cxn ang="0">
                  <a:pos x="396" y="156"/>
                </a:cxn>
                <a:cxn ang="0">
                  <a:pos x="448" y="163"/>
                </a:cxn>
                <a:cxn ang="0">
                  <a:pos x="477" y="125"/>
                </a:cxn>
                <a:cxn ang="0">
                  <a:pos x="464" y="86"/>
                </a:cxn>
                <a:cxn ang="0">
                  <a:pos x="415" y="42"/>
                </a:cxn>
                <a:cxn ang="0">
                  <a:pos x="363" y="18"/>
                </a:cxn>
                <a:cxn ang="0">
                  <a:pos x="319" y="7"/>
                </a:cxn>
                <a:cxn ang="0">
                  <a:pos x="273" y="2"/>
                </a:cxn>
                <a:cxn ang="0">
                  <a:pos x="222" y="0"/>
                </a:cxn>
                <a:cxn ang="0">
                  <a:pos x="176" y="4"/>
                </a:cxn>
                <a:cxn ang="0">
                  <a:pos x="136" y="15"/>
                </a:cxn>
                <a:cxn ang="0">
                  <a:pos x="86" y="33"/>
                </a:cxn>
                <a:cxn ang="0">
                  <a:pos x="50" y="66"/>
                </a:cxn>
                <a:cxn ang="0">
                  <a:pos x="22" y="99"/>
                </a:cxn>
                <a:cxn ang="0">
                  <a:pos x="6" y="145"/>
                </a:cxn>
                <a:cxn ang="0">
                  <a:pos x="0" y="189"/>
                </a:cxn>
                <a:cxn ang="0">
                  <a:pos x="9" y="237"/>
                </a:cxn>
                <a:cxn ang="0">
                  <a:pos x="22" y="285"/>
                </a:cxn>
                <a:cxn ang="0">
                  <a:pos x="50" y="330"/>
                </a:cxn>
                <a:cxn ang="0">
                  <a:pos x="81" y="375"/>
                </a:cxn>
                <a:cxn ang="0">
                  <a:pos x="125" y="419"/>
                </a:cxn>
                <a:cxn ang="0">
                  <a:pos x="169" y="457"/>
                </a:cxn>
                <a:cxn ang="0">
                  <a:pos x="217" y="488"/>
                </a:cxn>
                <a:cxn ang="0">
                  <a:pos x="266" y="514"/>
                </a:cxn>
                <a:cxn ang="0">
                  <a:pos x="310" y="534"/>
                </a:cxn>
                <a:cxn ang="0">
                  <a:pos x="369" y="549"/>
                </a:cxn>
                <a:cxn ang="0">
                  <a:pos x="437" y="568"/>
                </a:cxn>
                <a:cxn ang="0">
                  <a:pos x="516" y="581"/>
                </a:cxn>
                <a:cxn ang="0">
                  <a:pos x="595" y="577"/>
                </a:cxn>
                <a:cxn ang="0">
                  <a:pos x="668" y="553"/>
                </a:cxn>
              </a:cxnLst>
              <a:rect l="0" t="0" r="r" b="b"/>
              <a:pathLst>
                <a:path w="669" h="582">
                  <a:moveTo>
                    <a:pt x="668" y="553"/>
                  </a:moveTo>
                  <a:lnTo>
                    <a:pt x="668" y="450"/>
                  </a:lnTo>
                  <a:lnTo>
                    <a:pt x="562" y="435"/>
                  </a:lnTo>
                  <a:lnTo>
                    <a:pt x="448" y="420"/>
                  </a:lnTo>
                  <a:lnTo>
                    <a:pt x="367" y="400"/>
                  </a:lnTo>
                  <a:lnTo>
                    <a:pt x="314" y="378"/>
                  </a:lnTo>
                  <a:lnTo>
                    <a:pt x="257" y="349"/>
                  </a:lnTo>
                  <a:lnTo>
                    <a:pt x="220" y="314"/>
                  </a:lnTo>
                  <a:lnTo>
                    <a:pt x="193" y="274"/>
                  </a:lnTo>
                  <a:lnTo>
                    <a:pt x="180" y="231"/>
                  </a:lnTo>
                  <a:lnTo>
                    <a:pt x="180" y="189"/>
                  </a:lnTo>
                  <a:lnTo>
                    <a:pt x="193" y="165"/>
                  </a:lnTo>
                  <a:lnTo>
                    <a:pt x="209" y="143"/>
                  </a:lnTo>
                  <a:lnTo>
                    <a:pt x="255" y="127"/>
                  </a:lnTo>
                  <a:lnTo>
                    <a:pt x="297" y="127"/>
                  </a:lnTo>
                  <a:lnTo>
                    <a:pt x="345" y="141"/>
                  </a:lnTo>
                  <a:lnTo>
                    <a:pt x="396" y="156"/>
                  </a:lnTo>
                  <a:lnTo>
                    <a:pt x="448" y="163"/>
                  </a:lnTo>
                  <a:lnTo>
                    <a:pt x="477" y="125"/>
                  </a:lnTo>
                  <a:lnTo>
                    <a:pt x="464" y="86"/>
                  </a:lnTo>
                  <a:lnTo>
                    <a:pt x="415" y="42"/>
                  </a:lnTo>
                  <a:lnTo>
                    <a:pt x="363" y="18"/>
                  </a:lnTo>
                  <a:lnTo>
                    <a:pt x="319" y="7"/>
                  </a:lnTo>
                  <a:lnTo>
                    <a:pt x="273" y="2"/>
                  </a:lnTo>
                  <a:lnTo>
                    <a:pt x="222" y="0"/>
                  </a:lnTo>
                  <a:lnTo>
                    <a:pt x="176" y="4"/>
                  </a:lnTo>
                  <a:lnTo>
                    <a:pt x="136" y="15"/>
                  </a:lnTo>
                  <a:lnTo>
                    <a:pt x="86" y="33"/>
                  </a:lnTo>
                  <a:lnTo>
                    <a:pt x="50" y="66"/>
                  </a:lnTo>
                  <a:lnTo>
                    <a:pt x="22" y="99"/>
                  </a:lnTo>
                  <a:lnTo>
                    <a:pt x="6" y="145"/>
                  </a:lnTo>
                  <a:lnTo>
                    <a:pt x="0" y="189"/>
                  </a:lnTo>
                  <a:lnTo>
                    <a:pt x="9" y="237"/>
                  </a:lnTo>
                  <a:lnTo>
                    <a:pt x="22" y="285"/>
                  </a:lnTo>
                  <a:lnTo>
                    <a:pt x="50" y="330"/>
                  </a:lnTo>
                  <a:lnTo>
                    <a:pt x="81" y="375"/>
                  </a:lnTo>
                  <a:lnTo>
                    <a:pt x="125" y="419"/>
                  </a:lnTo>
                  <a:lnTo>
                    <a:pt x="169" y="457"/>
                  </a:lnTo>
                  <a:lnTo>
                    <a:pt x="217" y="488"/>
                  </a:lnTo>
                  <a:lnTo>
                    <a:pt x="266" y="514"/>
                  </a:lnTo>
                  <a:lnTo>
                    <a:pt x="310" y="534"/>
                  </a:lnTo>
                  <a:lnTo>
                    <a:pt x="369" y="549"/>
                  </a:lnTo>
                  <a:lnTo>
                    <a:pt x="437" y="568"/>
                  </a:lnTo>
                  <a:lnTo>
                    <a:pt x="516" y="581"/>
                  </a:lnTo>
                  <a:lnTo>
                    <a:pt x="595" y="577"/>
                  </a:lnTo>
                  <a:lnTo>
                    <a:pt x="668" y="553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63" name="Freeform 15"/>
            <p:cNvSpPr>
              <a:spLocks/>
            </p:cNvSpPr>
            <p:nvPr/>
          </p:nvSpPr>
          <p:spPr bwMode="auto">
            <a:xfrm>
              <a:off x="1365" y="583"/>
              <a:ext cx="1413" cy="549"/>
            </a:xfrm>
            <a:custGeom>
              <a:avLst/>
              <a:gdLst/>
              <a:ahLst/>
              <a:cxnLst>
                <a:cxn ang="0">
                  <a:pos x="1412" y="548"/>
                </a:cxn>
                <a:cxn ang="0">
                  <a:pos x="1316" y="537"/>
                </a:cxn>
                <a:cxn ang="0">
                  <a:pos x="1237" y="524"/>
                </a:cxn>
                <a:cxn ang="0">
                  <a:pos x="1179" y="511"/>
                </a:cxn>
                <a:cxn ang="0">
                  <a:pos x="1118" y="499"/>
                </a:cxn>
                <a:cxn ang="0">
                  <a:pos x="1060" y="493"/>
                </a:cxn>
                <a:cxn ang="0">
                  <a:pos x="1000" y="495"/>
                </a:cxn>
                <a:cxn ang="0">
                  <a:pos x="939" y="499"/>
                </a:cxn>
                <a:cxn ang="0">
                  <a:pos x="894" y="482"/>
                </a:cxn>
                <a:cxn ang="0">
                  <a:pos x="962" y="440"/>
                </a:cxn>
                <a:cxn ang="0">
                  <a:pos x="1005" y="411"/>
                </a:cxn>
                <a:cxn ang="0">
                  <a:pos x="1043" y="381"/>
                </a:cxn>
                <a:cxn ang="0">
                  <a:pos x="1069" y="348"/>
                </a:cxn>
                <a:cxn ang="0">
                  <a:pos x="962" y="383"/>
                </a:cxn>
                <a:cxn ang="0">
                  <a:pos x="855" y="418"/>
                </a:cxn>
                <a:cxn ang="0">
                  <a:pos x="783" y="436"/>
                </a:cxn>
                <a:cxn ang="0">
                  <a:pos x="670" y="449"/>
                </a:cxn>
                <a:cxn ang="0">
                  <a:pos x="597" y="449"/>
                </a:cxn>
                <a:cxn ang="0">
                  <a:pos x="531" y="444"/>
                </a:cxn>
                <a:cxn ang="0">
                  <a:pos x="486" y="427"/>
                </a:cxn>
                <a:cxn ang="0">
                  <a:pos x="459" y="407"/>
                </a:cxn>
                <a:cxn ang="0">
                  <a:pos x="527" y="389"/>
                </a:cxn>
                <a:cxn ang="0">
                  <a:pos x="572" y="365"/>
                </a:cxn>
                <a:cxn ang="0">
                  <a:pos x="599" y="339"/>
                </a:cxn>
                <a:cxn ang="0">
                  <a:pos x="634" y="308"/>
                </a:cxn>
                <a:cxn ang="0">
                  <a:pos x="544" y="334"/>
                </a:cxn>
                <a:cxn ang="0">
                  <a:pos x="463" y="348"/>
                </a:cxn>
                <a:cxn ang="0">
                  <a:pos x="378" y="356"/>
                </a:cxn>
                <a:cxn ang="0">
                  <a:pos x="303" y="352"/>
                </a:cxn>
                <a:cxn ang="0">
                  <a:pos x="254" y="334"/>
                </a:cxn>
                <a:cxn ang="0">
                  <a:pos x="233" y="312"/>
                </a:cxn>
                <a:cxn ang="0">
                  <a:pos x="281" y="291"/>
                </a:cxn>
                <a:cxn ang="0">
                  <a:pos x="313" y="269"/>
                </a:cxn>
                <a:cxn ang="0">
                  <a:pos x="341" y="244"/>
                </a:cxn>
                <a:cxn ang="0">
                  <a:pos x="339" y="229"/>
                </a:cxn>
                <a:cxn ang="0">
                  <a:pos x="262" y="246"/>
                </a:cxn>
                <a:cxn ang="0">
                  <a:pos x="179" y="255"/>
                </a:cxn>
                <a:cxn ang="0">
                  <a:pos x="109" y="254"/>
                </a:cxn>
                <a:cxn ang="0">
                  <a:pos x="51" y="244"/>
                </a:cxn>
                <a:cxn ang="0">
                  <a:pos x="19" y="229"/>
                </a:cxn>
                <a:cxn ang="0">
                  <a:pos x="0" y="205"/>
                </a:cxn>
                <a:cxn ang="0">
                  <a:pos x="120" y="187"/>
                </a:cxn>
                <a:cxn ang="0">
                  <a:pos x="309" y="156"/>
                </a:cxn>
                <a:cxn ang="0">
                  <a:pos x="544" y="119"/>
                </a:cxn>
                <a:cxn ang="0">
                  <a:pos x="742" y="71"/>
                </a:cxn>
                <a:cxn ang="0">
                  <a:pos x="926" y="26"/>
                </a:cxn>
                <a:cxn ang="0">
                  <a:pos x="1020" y="9"/>
                </a:cxn>
                <a:cxn ang="0">
                  <a:pos x="1098" y="0"/>
                </a:cxn>
                <a:cxn ang="0">
                  <a:pos x="1165" y="2"/>
                </a:cxn>
                <a:cxn ang="0">
                  <a:pos x="1211" y="7"/>
                </a:cxn>
                <a:cxn ang="0">
                  <a:pos x="1254" y="27"/>
                </a:cxn>
                <a:cxn ang="0">
                  <a:pos x="1288" y="71"/>
                </a:cxn>
                <a:cxn ang="0">
                  <a:pos x="1301" y="117"/>
                </a:cxn>
                <a:cxn ang="0">
                  <a:pos x="1316" y="148"/>
                </a:cxn>
                <a:cxn ang="0">
                  <a:pos x="1344" y="159"/>
                </a:cxn>
                <a:cxn ang="0">
                  <a:pos x="1384" y="156"/>
                </a:cxn>
                <a:cxn ang="0">
                  <a:pos x="1412" y="145"/>
                </a:cxn>
                <a:cxn ang="0">
                  <a:pos x="1412" y="548"/>
                </a:cxn>
              </a:cxnLst>
              <a:rect l="0" t="0" r="r" b="b"/>
              <a:pathLst>
                <a:path w="1413" h="549">
                  <a:moveTo>
                    <a:pt x="1412" y="548"/>
                  </a:moveTo>
                  <a:lnTo>
                    <a:pt x="1316" y="537"/>
                  </a:lnTo>
                  <a:lnTo>
                    <a:pt x="1237" y="524"/>
                  </a:lnTo>
                  <a:lnTo>
                    <a:pt x="1179" y="511"/>
                  </a:lnTo>
                  <a:lnTo>
                    <a:pt x="1118" y="499"/>
                  </a:lnTo>
                  <a:lnTo>
                    <a:pt x="1060" y="493"/>
                  </a:lnTo>
                  <a:lnTo>
                    <a:pt x="1000" y="495"/>
                  </a:lnTo>
                  <a:lnTo>
                    <a:pt x="939" y="499"/>
                  </a:lnTo>
                  <a:lnTo>
                    <a:pt x="894" y="482"/>
                  </a:lnTo>
                  <a:lnTo>
                    <a:pt x="962" y="440"/>
                  </a:lnTo>
                  <a:lnTo>
                    <a:pt x="1005" y="411"/>
                  </a:lnTo>
                  <a:lnTo>
                    <a:pt x="1043" y="381"/>
                  </a:lnTo>
                  <a:lnTo>
                    <a:pt x="1069" y="348"/>
                  </a:lnTo>
                  <a:lnTo>
                    <a:pt x="962" y="383"/>
                  </a:lnTo>
                  <a:lnTo>
                    <a:pt x="855" y="418"/>
                  </a:lnTo>
                  <a:lnTo>
                    <a:pt x="783" y="436"/>
                  </a:lnTo>
                  <a:lnTo>
                    <a:pt x="670" y="449"/>
                  </a:lnTo>
                  <a:lnTo>
                    <a:pt x="597" y="449"/>
                  </a:lnTo>
                  <a:lnTo>
                    <a:pt x="531" y="444"/>
                  </a:lnTo>
                  <a:lnTo>
                    <a:pt x="486" y="427"/>
                  </a:lnTo>
                  <a:lnTo>
                    <a:pt x="459" y="407"/>
                  </a:lnTo>
                  <a:lnTo>
                    <a:pt x="527" y="389"/>
                  </a:lnTo>
                  <a:lnTo>
                    <a:pt x="572" y="365"/>
                  </a:lnTo>
                  <a:lnTo>
                    <a:pt x="599" y="339"/>
                  </a:lnTo>
                  <a:lnTo>
                    <a:pt x="634" y="308"/>
                  </a:lnTo>
                  <a:lnTo>
                    <a:pt x="544" y="334"/>
                  </a:lnTo>
                  <a:lnTo>
                    <a:pt x="463" y="348"/>
                  </a:lnTo>
                  <a:lnTo>
                    <a:pt x="378" y="356"/>
                  </a:lnTo>
                  <a:lnTo>
                    <a:pt x="303" y="352"/>
                  </a:lnTo>
                  <a:lnTo>
                    <a:pt x="254" y="334"/>
                  </a:lnTo>
                  <a:lnTo>
                    <a:pt x="233" y="312"/>
                  </a:lnTo>
                  <a:lnTo>
                    <a:pt x="281" y="291"/>
                  </a:lnTo>
                  <a:lnTo>
                    <a:pt x="313" y="269"/>
                  </a:lnTo>
                  <a:lnTo>
                    <a:pt x="341" y="244"/>
                  </a:lnTo>
                  <a:lnTo>
                    <a:pt x="339" y="229"/>
                  </a:lnTo>
                  <a:lnTo>
                    <a:pt x="262" y="246"/>
                  </a:lnTo>
                  <a:lnTo>
                    <a:pt x="179" y="255"/>
                  </a:lnTo>
                  <a:lnTo>
                    <a:pt x="109" y="254"/>
                  </a:lnTo>
                  <a:lnTo>
                    <a:pt x="51" y="244"/>
                  </a:lnTo>
                  <a:lnTo>
                    <a:pt x="19" y="229"/>
                  </a:lnTo>
                  <a:lnTo>
                    <a:pt x="0" y="205"/>
                  </a:lnTo>
                  <a:lnTo>
                    <a:pt x="120" y="187"/>
                  </a:lnTo>
                  <a:lnTo>
                    <a:pt x="309" y="156"/>
                  </a:lnTo>
                  <a:lnTo>
                    <a:pt x="544" y="119"/>
                  </a:lnTo>
                  <a:lnTo>
                    <a:pt x="742" y="71"/>
                  </a:lnTo>
                  <a:lnTo>
                    <a:pt x="926" y="26"/>
                  </a:lnTo>
                  <a:lnTo>
                    <a:pt x="1020" y="9"/>
                  </a:lnTo>
                  <a:lnTo>
                    <a:pt x="1098" y="0"/>
                  </a:lnTo>
                  <a:lnTo>
                    <a:pt x="1165" y="2"/>
                  </a:lnTo>
                  <a:lnTo>
                    <a:pt x="1211" y="7"/>
                  </a:lnTo>
                  <a:lnTo>
                    <a:pt x="1254" y="27"/>
                  </a:lnTo>
                  <a:lnTo>
                    <a:pt x="1288" y="71"/>
                  </a:lnTo>
                  <a:lnTo>
                    <a:pt x="1301" y="117"/>
                  </a:lnTo>
                  <a:lnTo>
                    <a:pt x="1316" y="148"/>
                  </a:lnTo>
                  <a:lnTo>
                    <a:pt x="1344" y="159"/>
                  </a:lnTo>
                  <a:lnTo>
                    <a:pt x="1384" y="156"/>
                  </a:lnTo>
                  <a:lnTo>
                    <a:pt x="1412" y="145"/>
                  </a:lnTo>
                  <a:lnTo>
                    <a:pt x="1412" y="548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2064" name="Oval 16"/>
            <p:cNvSpPr>
              <a:spLocks noChangeArrowheads="1"/>
            </p:cNvSpPr>
            <p:nvPr/>
          </p:nvSpPr>
          <p:spPr bwMode="auto">
            <a:xfrm>
              <a:off x="2785" y="355"/>
              <a:ext cx="187" cy="19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5" name="Freeform 17"/>
            <p:cNvSpPr>
              <a:spLocks/>
            </p:cNvSpPr>
            <p:nvPr/>
          </p:nvSpPr>
          <p:spPr bwMode="auto">
            <a:xfrm>
              <a:off x="2976" y="583"/>
              <a:ext cx="1413" cy="549"/>
            </a:xfrm>
            <a:custGeom>
              <a:avLst/>
              <a:gdLst/>
              <a:ahLst/>
              <a:cxnLst>
                <a:cxn ang="0">
                  <a:pos x="0" y="548"/>
                </a:cxn>
                <a:cxn ang="0">
                  <a:pos x="96" y="537"/>
                </a:cxn>
                <a:cxn ang="0">
                  <a:pos x="175" y="524"/>
                </a:cxn>
                <a:cxn ang="0">
                  <a:pos x="233" y="511"/>
                </a:cxn>
                <a:cxn ang="0">
                  <a:pos x="294" y="499"/>
                </a:cxn>
                <a:cxn ang="0">
                  <a:pos x="352" y="493"/>
                </a:cxn>
                <a:cxn ang="0">
                  <a:pos x="412" y="495"/>
                </a:cxn>
                <a:cxn ang="0">
                  <a:pos x="473" y="499"/>
                </a:cxn>
                <a:cxn ang="0">
                  <a:pos x="518" y="482"/>
                </a:cxn>
                <a:cxn ang="0">
                  <a:pos x="450" y="440"/>
                </a:cxn>
                <a:cxn ang="0">
                  <a:pos x="407" y="411"/>
                </a:cxn>
                <a:cxn ang="0">
                  <a:pos x="369" y="381"/>
                </a:cxn>
                <a:cxn ang="0">
                  <a:pos x="343" y="348"/>
                </a:cxn>
                <a:cxn ang="0">
                  <a:pos x="450" y="383"/>
                </a:cxn>
                <a:cxn ang="0">
                  <a:pos x="557" y="418"/>
                </a:cxn>
                <a:cxn ang="0">
                  <a:pos x="629" y="436"/>
                </a:cxn>
                <a:cxn ang="0">
                  <a:pos x="742" y="449"/>
                </a:cxn>
                <a:cxn ang="0">
                  <a:pos x="815" y="449"/>
                </a:cxn>
                <a:cxn ang="0">
                  <a:pos x="881" y="444"/>
                </a:cxn>
                <a:cxn ang="0">
                  <a:pos x="926" y="427"/>
                </a:cxn>
                <a:cxn ang="0">
                  <a:pos x="953" y="407"/>
                </a:cxn>
                <a:cxn ang="0">
                  <a:pos x="885" y="389"/>
                </a:cxn>
                <a:cxn ang="0">
                  <a:pos x="840" y="365"/>
                </a:cxn>
                <a:cxn ang="0">
                  <a:pos x="809" y="339"/>
                </a:cxn>
                <a:cxn ang="0">
                  <a:pos x="778" y="308"/>
                </a:cxn>
                <a:cxn ang="0">
                  <a:pos x="868" y="334"/>
                </a:cxn>
                <a:cxn ang="0">
                  <a:pos x="949" y="348"/>
                </a:cxn>
                <a:cxn ang="0">
                  <a:pos x="1034" y="356"/>
                </a:cxn>
                <a:cxn ang="0">
                  <a:pos x="1109" y="352"/>
                </a:cxn>
                <a:cxn ang="0">
                  <a:pos x="1158" y="334"/>
                </a:cxn>
                <a:cxn ang="0">
                  <a:pos x="1179" y="312"/>
                </a:cxn>
                <a:cxn ang="0">
                  <a:pos x="1131" y="291"/>
                </a:cxn>
                <a:cxn ang="0">
                  <a:pos x="1099" y="269"/>
                </a:cxn>
                <a:cxn ang="0">
                  <a:pos x="1071" y="244"/>
                </a:cxn>
                <a:cxn ang="0">
                  <a:pos x="1073" y="229"/>
                </a:cxn>
                <a:cxn ang="0">
                  <a:pos x="1150" y="246"/>
                </a:cxn>
                <a:cxn ang="0">
                  <a:pos x="1233" y="255"/>
                </a:cxn>
                <a:cxn ang="0">
                  <a:pos x="1311" y="253"/>
                </a:cxn>
                <a:cxn ang="0">
                  <a:pos x="1361" y="244"/>
                </a:cxn>
                <a:cxn ang="0">
                  <a:pos x="1393" y="229"/>
                </a:cxn>
                <a:cxn ang="0">
                  <a:pos x="1412" y="205"/>
                </a:cxn>
                <a:cxn ang="0">
                  <a:pos x="1292" y="187"/>
                </a:cxn>
                <a:cxn ang="0">
                  <a:pos x="1087" y="158"/>
                </a:cxn>
                <a:cxn ang="0">
                  <a:pos x="868" y="119"/>
                </a:cxn>
                <a:cxn ang="0">
                  <a:pos x="670" y="71"/>
                </a:cxn>
                <a:cxn ang="0">
                  <a:pos x="486" y="26"/>
                </a:cxn>
                <a:cxn ang="0">
                  <a:pos x="392" y="9"/>
                </a:cxn>
                <a:cxn ang="0">
                  <a:pos x="314" y="0"/>
                </a:cxn>
                <a:cxn ang="0">
                  <a:pos x="247" y="2"/>
                </a:cxn>
                <a:cxn ang="0">
                  <a:pos x="201" y="7"/>
                </a:cxn>
                <a:cxn ang="0">
                  <a:pos x="158" y="27"/>
                </a:cxn>
                <a:cxn ang="0">
                  <a:pos x="124" y="71"/>
                </a:cxn>
                <a:cxn ang="0">
                  <a:pos x="111" y="117"/>
                </a:cxn>
                <a:cxn ang="0">
                  <a:pos x="96" y="148"/>
                </a:cxn>
                <a:cxn ang="0">
                  <a:pos x="68" y="159"/>
                </a:cxn>
                <a:cxn ang="0">
                  <a:pos x="28" y="156"/>
                </a:cxn>
                <a:cxn ang="0">
                  <a:pos x="0" y="145"/>
                </a:cxn>
                <a:cxn ang="0">
                  <a:pos x="0" y="548"/>
                </a:cxn>
              </a:cxnLst>
              <a:rect l="0" t="0" r="r" b="b"/>
              <a:pathLst>
                <a:path w="1413" h="549">
                  <a:moveTo>
                    <a:pt x="0" y="548"/>
                  </a:moveTo>
                  <a:lnTo>
                    <a:pt x="96" y="537"/>
                  </a:lnTo>
                  <a:lnTo>
                    <a:pt x="175" y="524"/>
                  </a:lnTo>
                  <a:lnTo>
                    <a:pt x="233" y="511"/>
                  </a:lnTo>
                  <a:lnTo>
                    <a:pt x="294" y="499"/>
                  </a:lnTo>
                  <a:lnTo>
                    <a:pt x="352" y="493"/>
                  </a:lnTo>
                  <a:lnTo>
                    <a:pt x="412" y="495"/>
                  </a:lnTo>
                  <a:lnTo>
                    <a:pt x="473" y="499"/>
                  </a:lnTo>
                  <a:lnTo>
                    <a:pt x="518" y="482"/>
                  </a:lnTo>
                  <a:lnTo>
                    <a:pt x="450" y="440"/>
                  </a:lnTo>
                  <a:lnTo>
                    <a:pt x="407" y="411"/>
                  </a:lnTo>
                  <a:lnTo>
                    <a:pt x="369" y="381"/>
                  </a:lnTo>
                  <a:lnTo>
                    <a:pt x="343" y="348"/>
                  </a:lnTo>
                  <a:lnTo>
                    <a:pt x="450" y="383"/>
                  </a:lnTo>
                  <a:lnTo>
                    <a:pt x="557" y="418"/>
                  </a:lnTo>
                  <a:lnTo>
                    <a:pt x="629" y="436"/>
                  </a:lnTo>
                  <a:lnTo>
                    <a:pt x="742" y="449"/>
                  </a:lnTo>
                  <a:lnTo>
                    <a:pt x="815" y="449"/>
                  </a:lnTo>
                  <a:lnTo>
                    <a:pt x="881" y="444"/>
                  </a:lnTo>
                  <a:lnTo>
                    <a:pt x="926" y="427"/>
                  </a:lnTo>
                  <a:lnTo>
                    <a:pt x="953" y="407"/>
                  </a:lnTo>
                  <a:lnTo>
                    <a:pt x="885" y="389"/>
                  </a:lnTo>
                  <a:lnTo>
                    <a:pt x="840" y="365"/>
                  </a:lnTo>
                  <a:lnTo>
                    <a:pt x="809" y="339"/>
                  </a:lnTo>
                  <a:lnTo>
                    <a:pt x="778" y="308"/>
                  </a:lnTo>
                  <a:lnTo>
                    <a:pt x="868" y="334"/>
                  </a:lnTo>
                  <a:lnTo>
                    <a:pt x="949" y="348"/>
                  </a:lnTo>
                  <a:lnTo>
                    <a:pt x="1034" y="356"/>
                  </a:lnTo>
                  <a:lnTo>
                    <a:pt x="1109" y="352"/>
                  </a:lnTo>
                  <a:lnTo>
                    <a:pt x="1158" y="334"/>
                  </a:lnTo>
                  <a:lnTo>
                    <a:pt x="1179" y="312"/>
                  </a:lnTo>
                  <a:lnTo>
                    <a:pt x="1131" y="291"/>
                  </a:lnTo>
                  <a:lnTo>
                    <a:pt x="1099" y="269"/>
                  </a:lnTo>
                  <a:lnTo>
                    <a:pt x="1071" y="244"/>
                  </a:lnTo>
                  <a:lnTo>
                    <a:pt x="1073" y="229"/>
                  </a:lnTo>
                  <a:lnTo>
                    <a:pt x="1150" y="246"/>
                  </a:lnTo>
                  <a:lnTo>
                    <a:pt x="1233" y="255"/>
                  </a:lnTo>
                  <a:lnTo>
                    <a:pt x="1311" y="253"/>
                  </a:lnTo>
                  <a:lnTo>
                    <a:pt x="1361" y="244"/>
                  </a:lnTo>
                  <a:lnTo>
                    <a:pt x="1393" y="229"/>
                  </a:lnTo>
                  <a:lnTo>
                    <a:pt x="1412" y="205"/>
                  </a:lnTo>
                  <a:lnTo>
                    <a:pt x="1292" y="187"/>
                  </a:lnTo>
                  <a:lnTo>
                    <a:pt x="1087" y="158"/>
                  </a:lnTo>
                  <a:lnTo>
                    <a:pt x="868" y="119"/>
                  </a:lnTo>
                  <a:lnTo>
                    <a:pt x="670" y="71"/>
                  </a:lnTo>
                  <a:lnTo>
                    <a:pt x="486" y="26"/>
                  </a:lnTo>
                  <a:lnTo>
                    <a:pt x="392" y="9"/>
                  </a:lnTo>
                  <a:lnTo>
                    <a:pt x="314" y="0"/>
                  </a:lnTo>
                  <a:lnTo>
                    <a:pt x="247" y="2"/>
                  </a:lnTo>
                  <a:lnTo>
                    <a:pt x="201" y="7"/>
                  </a:lnTo>
                  <a:lnTo>
                    <a:pt x="158" y="27"/>
                  </a:lnTo>
                  <a:lnTo>
                    <a:pt x="124" y="71"/>
                  </a:lnTo>
                  <a:lnTo>
                    <a:pt x="111" y="117"/>
                  </a:lnTo>
                  <a:lnTo>
                    <a:pt x="96" y="148"/>
                  </a:lnTo>
                  <a:lnTo>
                    <a:pt x="68" y="159"/>
                  </a:lnTo>
                  <a:lnTo>
                    <a:pt x="28" y="156"/>
                  </a:lnTo>
                  <a:lnTo>
                    <a:pt x="0" y="145"/>
                  </a:lnTo>
                  <a:lnTo>
                    <a:pt x="0" y="548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067" name="Rectangle 19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068" name="Rectangle 20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2069" name="Rectangle 21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2070" name="Rectangle 22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071" name="Rectangle 23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40005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40005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7716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16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29804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8"/>
          <p:cNvGrpSpPr>
            <a:grpSpLocks/>
          </p:cNvGrpSpPr>
          <p:nvPr/>
        </p:nvGrpSpPr>
        <p:grpSpPr bwMode="auto">
          <a:xfrm>
            <a:off x="2166938" y="563563"/>
            <a:ext cx="4800600" cy="6151562"/>
            <a:chOff x="1365" y="355"/>
            <a:chExt cx="3024" cy="3875"/>
          </a:xfrm>
        </p:grpSpPr>
        <p:sp>
          <p:nvSpPr>
            <p:cNvPr id="1026" name="Freeform 2"/>
            <p:cNvSpPr>
              <a:spLocks/>
            </p:cNvSpPr>
            <p:nvPr/>
          </p:nvSpPr>
          <p:spPr bwMode="auto">
            <a:xfrm>
              <a:off x="2835" y="586"/>
              <a:ext cx="88" cy="1121"/>
            </a:xfrm>
            <a:custGeom>
              <a:avLst/>
              <a:gdLst/>
              <a:ahLst/>
              <a:cxnLst>
                <a:cxn ang="0">
                  <a:pos x="0" y="1120"/>
                </a:cxn>
                <a:cxn ang="0">
                  <a:pos x="0" y="0"/>
                </a:cxn>
                <a:cxn ang="0">
                  <a:pos x="87" y="0"/>
                </a:cxn>
                <a:cxn ang="0">
                  <a:pos x="87" y="1085"/>
                </a:cxn>
                <a:cxn ang="0">
                  <a:pos x="0" y="1120"/>
                </a:cxn>
              </a:cxnLst>
              <a:rect l="0" t="0" r="r" b="b"/>
              <a:pathLst>
                <a:path w="88" h="1121">
                  <a:moveTo>
                    <a:pt x="0" y="1120"/>
                  </a:moveTo>
                  <a:lnTo>
                    <a:pt x="0" y="0"/>
                  </a:lnTo>
                  <a:lnTo>
                    <a:pt x="87" y="0"/>
                  </a:lnTo>
                  <a:lnTo>
                    <a:pt x="87" y="1085"/>
                  </a:lnTo>
                  <a:lnTo>
                    <a:pt x="0" y="1120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27" name="Freeform 3"/>
            <p:cNvSpPr>
              <a:spLocks/>
            </p:cNvSpPr>
            <p:nvPr/>
          </p:nvSpPr>
          <p:spPr bwMode="auto">
            <a:xfrm>
              <a:off x="2834" y="1900"/>
              <a:ext cx="84" cy="363"/>
            </a:xfrm>
            <a:custGeom>
              <a:avLst/>
              <a:gdLst/>
              <a:ahLst/>
              <a:cxnLst>
                <a:cxn ang="0">
                  <a:pos x="0" y="29"/>
                </a:cxn>
                <a:cxn ang="0">
                  <a:pos x="83" y="0"/>
                </a:cxn>
                <a:cxn ang="0">
                  <a:pos x="74" y="329"/>
                </a:cxn>
                <a:cxn ang="0">
                  <a:pos x="0" y="362"/>
                </a:cxn>
                <a:cxn ang="0">
                  <a:pos x="0" y="29"/>
                </a:cxn>
              </a:cxnLst>
              <a:rect l="0" t="0" r="r" b="b"/>
              <a:pathLst>
                <a:path w="84" h="363">
                  <a:moveTo>
                    <a:pt x="0" y="29"/>
                  </a:moveTo>
                  <a:lnTo>
                    <a:pt x="83" y="0"/>
                  </a:lnTo>
                  <a:lnTo>
                    <a:pt x="74" y="329"/>
                  </a:lnTo>
                  <a:lnTo>
                    <a:pt x="0" y="362"/>
                  </a:lnTo>
                  <a:lnTo>
                    <a:pt x="0" y="29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28" name="Freeform 4"/>
            <p:cNvSpPr>
              <a:spLocks/>
            </p:cNvSpPr>
            <p:nvPr/>
          </p:nvSpPr>
          <p:spPr bwMode="auto">
            <a:xfrm>
              <a:off x="2825" y="2493"/>
              <a:ext cx="84" cy="249"/>
            </a:xfrm>
            <a:custGeom>
              <a:avLst/>
              <a:gdLst/>
              <a:ahLst/>
              <a:cxnLst>
                <a:cxn ang="0">
                  <a:pos x="2" y="213"/>
                </a:cxn>
                <a:cxn ang="0">
                  <a:pos x="0" y="28"/>
                </a:cxn>
                <a:cxn ang="0">
                  <a:pos x="83" y="0"/>
                </a:cxn>
                <a:cxn ang="0">
                  <a:pos x="72" y="248"/>
                </a:cxn>
                <a:cxn ang="0">
                  <a:pos x="2" y="213"/>
                </a:cxn>
              </a:cxnLst>
              <a:rect l="0" t="0" r="r" b="b"/>
              <a:pathLst>
                <a:path w="84" h="249">
                  <a:moveTo>
                    <a:pt x="2" y="213"/>
                  </a:moveTo>
                  <a:lnTo>
                    <a:pt x="0" y="28"/>
                  </a:lnTo>
                  <a:lnTo>
                    <a:pt x="83" y="0"/>
                  </a:lnTo>
                  <a:lnTo>
                    <a:pt x="72" y="248"/>
                  </a:lnTo>
                  <a:lnTo>
                    <a:pt x="2" y="213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29" name="Freeform 5"/>
            <p:cNvSpPr>
              <a:spLocks/>
            </p:cNvSpPr>
            <p:nvPr/>
          </p:nvSpPr>
          <p:spPr bwMode="auto">
            <a:xfrm>
              <a:off x="2831" y="2965"/>
              <a:ext cx="52" cy="232"/>
            </a:xfrm>
            <a:custGeom>
              <a:avLst/>
              <a:gdLst/>
              <a:ahLst/>
              <a:cxnLst>
                <a:cxn ang="0">
                  <a:pos x="13" y="204"/>
                </a:cxn>
                <a:cxn ang="0">
                  <a:pos x="0" y="0"/>
                </a:cxn>
                <a:cxn ang="0">
                  <a:pos x="51" y="26"/>
                </a:cxn>
                <a:cxn ang="0">
                  <a:pos x="47" y="231"/>
                </a:cxn>
                <a:cxn ang="0">
                  <a:pos x="13" y="204"/>
                </a:cxn>
              </a:cxnLst>
              <a:rect l="0" t="0" r="r" b="b"/>
              <a:pathLst>
                <a:path w="52" h="232">
                  <a:moveTo>
                    <a:pt x="13" y="204"/>
                  </a:moveTo>
                  <a:lnTo>
                    <a:pt x="0" y="0"/>
                  </a:lnTo>
                  <a:lnTo>
                    <a:pt x="51" y="26"/>
                  </a:lnTo>
                  <a:lnTo>
                    <a:pt x="47" y="231"/>
                  </a:lnTo>
                  <a:lnTo>
                    <a:pt x="13" y="204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30" name="Freeform 6"/>
            <p:cNvSpPr>
              <a:spLocks/>
            </p:cNvSpPr>
            <p:nvPr/>
          </p:nvSpPr>
          <p:spPr bwMode="auto">
            <a:xfrm>
              <a:off x="2851" y="3354"/>
              <a:ext cx="36" cy="133"/>
            </a:xfrm>
            <a:custGeom>
              <a:avLst/>
              <a:gdLst/>
              <a:ahLst/>
              <a:cxnLst>
                <a:cxn ang="0">
                  <a:pos x="4" y="101"/>
                </a:cxn>
                <a:cxn ang="0">
                  <a:pos x="0" y="0"/>
                </a:cxn>
                <a:cxn ang="0">
                  <a:pos x="35" y="20"/>
                </a:cxn>
                <a:cxn ang="0">
                  <a:pos x="28" y="132"/>
                </a:cxn>
                <a:cxn ang="0">
                  <a:pos x="4" y="101"/>
                </a:cxn>
              </a:cxnLst>
              <a:rect l="0" t="0" r="r" b="b"/>
              <a:pathLst>
                <a:path w="36" h="133">
                  <a:moveTo>
                    <a:pt x="4" y="101"/>
                  </a:moveTo>
                  <a:lnTo>
                    <a:pt x="0" y="0"/>
                  </a:lnTo>
                  <a:lnTo>
                    <a:pt x="35" y="20"/>
                  </a:lnTo>
                  <a:lnTo>
                    <a:pt x="28" y="132"/>
                  </a:lnTo>
                  <a:lnTo>
                    <a:pt x="4" y="101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31" name="Freeform 7"/>
            <p:cNvSpPr>
              <a:spLocks/>
            </p:cNvSpPr>
            <p:nvPr/>
          </p:nvSpPr>
          <p:spPr bwMode="auto">
            <a:xfrm>
              <a:off x="2851" y="3640"/>
              <a:ext cx="30" cy="590"/>
            </a:xfrm>
            <a:custGeom>
              <a:avLst/>
              <a:gdLst/>
              <a:ahLst/>
              <a:cxnLst>
                <a:cxn ang="0">
                  <a:pos x="15" y="589"/>
                </a:cxn>
                <a:cxn ang="0">
                  <a:pos x="0" y="0"/>
                </a:cxn>
                <a:cxn ang="0">
                  <a:pos x="29" y="37"/>
                </a:cxn>
                <a:cxn ang="0">
                  <a:pos x="15" y="589"/>
                </a:cxn>
              </a:cxnLst>
              <a:rect l="0" t="0" r="r" b="b"/>
              <a:pathLst>
                <a:path w="30" h="590">
                  <a:moveTo>
                    <a:pt x="15" y="589"/>
                  </a:moveTo>
                  <a:lnTo>
                    <a:pt x="0" y="0"/>
                  </a:lnTo>
                  <a:lnTo>
                    <a:pt x="29" y="37"/>
                  </a:lnTo>
                  <a:lnTo>
                    <a:pt x="15" y="589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32" name="Freeform 8"/>
            <p:cNvSpPr>
              <a:spLocks/>
            </p:cNvSpPr>
            <p:nvPr/>
          </p:nvSpPr>
          <p:spPr bwMode="auto">
            <a:xfrm>
              <a:off x="2600" y="3595"/>
              <a:ext cx="233" cy="130"/>
            </a:xfrm>
            <a:custGeom>
              <a:avLst/>
              <a:gdLst/>
              <a:ahLst/>
              <a:cxnLst>
                <a:cxn ang="0">
                  <a:pos x="0" y="117"/>
                </a:cxn>
                <a:cxn ang="0">
                  <a:pos x="48" y="101"/>
                </a:cxn>
                <a:cxn ang="0">
                  <a:pos x="93" y="79"/>
                </a:cxn>
                <a:cxn ang="0">
                  <a:pos x="146" y="39"/>
                </a:cxn>
                <a:cxn ang="0">
                  <a:pos x="182" y="0"/>
                </a:cxn>
                <a:cxn ang="0">
                  <a:pos x="232" y="42"/>
                </a:cxn>
                <a:cxn ang="0">
                  <a:pos x="188" y="74"/>
                </a:cxn>
                <a:cxn ang="0">
                  <a:pos x="134" y="110"/>
                </a:cxn>
                <a:cxn ang="0">
                  <a:pos x="61" y="129"/>
                </a:cxn>
                <a:cxn ang="0">
                  <a:pos x="0" y="117"/>
                </a:cxn>
              </a:cxnLst>
              <a:rect l="0" t="0" r="r" b="b"/>
              <a:pathLst>
                <a:path w="233" h="130">
                  <a:moveTo>
                    <a:pt x="0" y="117"/>
                  </a:moveTo>
                  <a:lnTo>
                    <a:pt x="48" y="101"/>
                  </a:lnTo>
                  <a:lnTo>
                    <a:pt x="93" y="79"/>
                  </a:lnTo>
                  <a:lnTo>
                    <a:pt x="146" y="39"/>
                  </a:lnTo>
                  <a:lnTo>
                    <a:pt x="182" y="0"/>
                  </a:lnTo>
                  <a:lnTo>
                    <a:pt x="232" y="42"/>
                  </a:lnTo>
                  <a:lnTo>
                    <a:pt x="188" y="74"/>
                  </a:lnTo>
                  <a:lnTo>
                    <a:pt x="134" y="110"/>
                  </a:lnTo>
                  <a:lnTo>
                    <a:pt x="61" y="129"/>
                  </a:lnTo>
                  <a:lnTo>
                    <a:pt x="0" y="117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33" name="Freeform 9"/>
            <p:cNvSpPr>
              <a:spLocks/>
            </p:cNvSpPr>
            <p:nvPr/>
          </p:nvSpPr>
          <p:spPr bwMode="auto">
            <a:xfrm>
              <a:off x="2583" y="2888"/>
              <a:ext cx="465" cy="646"/>
            </a:xfrm>
            <a:custGeom>
              <a:avLst/>
              <a:gdLst/>
              <a:ahLst/>
              <a:cxnLst>
                <a:cxn ang="0">
                  <a:pos x="359" y="645"/>
                </a:cxn>
                <a:cxn ang="0">
                  <a:pos x="405" y="616"/>
                </a:cxn>
                <a:cxn ang="0">
                  <a:pos x="447" y="580"/>
                </a:cxn>
                <a:cxn ang="0">
                  <a:pos x="460" y="552"/>
                </a:cxn>
                <a:cxn ang="0">
                  <a:pos x="464" y="515"/>
                </a:cxn>
                <a:cxn ang="0">
                  <a:pos x="451" y="468"/>
                </a:cxn>
                <a:cxn ang="0">
                  <a:pos x="424" y="424"/>
                </a:cxn>
                <a:cxn ang="0">
                  <a:pos x="380" y="385"/>
                </a:cxn>
                <a:cxn ang="0">
                  <a:pos x="168" y="259"/>
                </a:cxn>
                <a:cxn ang="0">
                  <a:pos x="133" y="235"/>
                </a:cxn>
                <a:cxn ang="0">
                  <a:pos x="111" y="208"/>
                </a:cxn>
                <a:cxn ang="0">
                  <a:pos x="104" y="166"/>
                </a:cxn>
                <a:cxn ang="0">
                  <a:pos x="117" y="124"/>
                </a:cxn>
                <a:cxn ang="0">
                  <a:pos x="155" y="95"/>
                </a:cxn>
                <a:cxn ang="0">
                  <a:pos x="222" y="52"/>
                </a:cxn>
                <a:cxn ang="0">
                  <a:pos x="124" y="0"/>
                </a:cxn>
                <a:cxn ang="0">
                  <a:pos x="55" y="41"/>
                </a:cxn>
                <a:cxn ang="0">
                  <a:pos x="27" y="70"/>
                </a:cxn>
                <a:cxn ang="0">
                  <a:pos x="2" y="123"/>
                </a:cxn>
                <a:cxn ang="0">
                  <a:pos x="0" y="189"/>
                </a:cxn>
                <a:cxn ang="0">
                  <a:pos x="29" y="257"/>
                </a:cxn>
                <a:cxn ang="0">
                  <a:pos x="78" y="300"/>
                </a:cxn>
                <a:cxn ang="0">
                  <a:pos x="311" y="442"/>
                </a:cxn>
                <a:cxn ang="0">
                  <a:pos x="358" y="474"/>
                </a:cxn>
                <a:cxn ang="0">
                  <a:pos x="375" y="516"/>
                </a:cxn>
                <a:cxn ang="0">
                  <a:pos x="375" y="550"/>
                </a:cxn>
                <a:cxn ang="0">
                  <a:pos x="308" y="608"/>
                </a:cxn>
                <a:cxn ang="0">
                  <a:pos x="359" y="645"/>
                </a:cxn>
              </a:cxnLst>
              <a:rect l="0" t="0" r="r" b="b"/>
              <a:pathLst>
                <a:path w="465" h="646">
                  <a:moveTo>
                    <a:pt x="359" y="645"/>
                  </a:moveTo>
                  <a:lnTo>
                    <a:pt x="405" y="616"/>
                  </a:lnTo>
                  <a:lnTo>
                    <a:pt x="447" y="580"/>
                  </a:lnTo>
                  <a:lnTo>
                    <a:pt x="460" y="552"/>
                  </a:lnTo>
                  <a:lnTo>
                    <a:pt x="464" y="515"/>
                  </a:lnTo>
                  <a:lnTo>
                    <a:pt x="451" y="468"/>
                  </a:lnTo>
                  <a:lnTo>
                    <a:pt x="424" y="424"/>
                  </a:lnTo>
                  <a:lnTo>
                    <a:pt x="380" y="385"/>
                  </a:lnTo>
                  <a:lnTo>
                    <a:pt x="168" y="259"/>
                  </a:lnTo>
                  <a:lnTo>
                    <a:pt x="133" y="235"/>
                  </a:lnTo>
                  <a:lnTo>
                    <a:pt x="111" y="208"/>
                  </a:lnTo>
                  <a:lnTo>
                    <a:pt x="104" y="166"/>
                  </a:lnTo>
                  <a:lnTo>
                    <a:pt x="117" y="124"/>
                  </a:lnTo>
                  <a:lnTo>
                    <a:pt x="155" y="95"/>
                  </a:lnTo>
                  <a:lnTo>
                    <a:pt x="222" y="52"/>
                  </a:lnTo>
                  <a:lnTo>
                    <a:pt x="124" y="0"/>
                  </a:lnTo>
                  <a:lnTo>
                    <a:pt x="55" y="41"/>
                  </a:lnTo>
                  <a:lnTo>
                    <a:pt x="27" y="70"/>
                  </a:lnTo>
                  <a:lnTo>
                    <a:pt x="2" y="123"/>
                  </a:lnTo>
                  <a:lnTo>
                    <a:pt x="0" y="189"/>
                  </a:lnTo>
                  <a:lnTo>
                    <a:pt x="29" y="257"/>
                  </a:lnTo>
                  <a:lnTo>
                    <a:pt x="78" y="300"/>
                  </a:lnTo>
                  <a:lnTo>
                    <a:pt x="311" y="442"/>
                  </a:lnTo>
                  <a:lnTo>
                    <a:pt x="358" y="474"/>
                  </a:lnTo>
                  <a:lnTo>
                    <a:pt x="375" y="516"/>
                  </a:lnTo>
                  <a:lnTo>
                    <a:pt x="375" y="550"/>
                  </a:lnTo>
                  <a:lnTo>
                    <a:pt x="308" y="608"/>
                  </a:lnTo>
                  <a:lnTo>
                    <a:pt x="359" y="645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34" name="Freeform 10"/>
            <p:cNvSpPr>
              <a:spLocks/>
            </p:cNvSpPr>
            <p:nvPr/>
          </p:nvSpPr>
          <p:spPr bwMode="auto">
            <a:xfrm>
              <a:off x="2966" y="2396"/>
              <a:ext cx="318" cy="422"/>
            </a:xfrm>
            <a:custGeom>
              <a:avLst/>
              <a:gdLst/>
              <a:ahLst/>
              <a:cxnLst>
                <a:cxn ang="0">
                  <a:pos x="92" y="421"/>
                </a:cxn>
                <a:cxn ang="0">
                  <a:pos x="163" y="399"/>
                </a:cxn>
                <a:cxn ang="0">
                  <a:pos x="218" y="357"/>
                </a:cxn>
                <a:cxn ang="0">
                  <a:pos x="263" y="316"/>
                </a:cxn>
                <a:cxn ang="0">
                  <a:pos x="300" y="265"/>
                </a:cxn>
                <a:cxn ang="0">
                  <a:pos x="317" y="203"/>
                </a:cxn>
                <a:cxn ang="0">
                  <a:pos x="316" y="139"/>
                </a:cxn>
                <a:cxn ang="0">
                  <a:pos x="299" y="95"/>
                </a:cxn>
                <a:cxn ang="0">
                  <a:pos x="276" y="64"/>
                </a:cxn>
                <a:cxn ang="0">
                  <a:pos x="241" y="36"/>
                </a:cxn>
                <a:cxn ang="0">
                  <a:pos x="218" y="14"/>
                </a:cxn>
                <a:cxn ang="0">
                  <a:pos x="180" y="0"/>
                </a:cxn>
                <a:cxn ang="0">
                  <a:pos x="61" y="52"/>
                </a:cxn>
                <a:cxn ang="0">
                  <a:pos x="106" y="93"/>
                </a:cxn>
                <a:cxn ang="0">
                  <a:pos x="137" y="130"/>
                </a:cxn>
                <a:cxn ang="0">
                  <a:pos x="159" y="159"/>
                </a:cxn>
                <a:cxn ang="0">
                  <a:pos x="176" y="196"/>
                </a:cxn>
                <a:cxn ang="0">
                  <a:pos x="176" y="246"/>
                </a:cxn>
                <a:cxn ang="0">
                  <a:pos x="145" y="279"/>
                </a:cxn>
                <a:cxn ang="0">
                  <a:pos x="105" y="309"/>
                </a:cxn>
                <a:cxn ang="0">
                  <a:pos x="50" y="342"/>
                </a:cxn>
                <a:cxn ang="0">
                  <a:pos x="0" y="369"/>
                </a:cxn>
                <a:cxn ang="0">
                  <a:pos x="92" y="421"/>
                </a:cxn>
              </a:cxnLst>
              <a:rect l="0" t="0" r="r" b="b"/>
              <a:pathLst>
                <a:path w="318" h="422">
                  <a:moveTo>
                    <a:pt x="92" y="421"/>
                  </a:moveTo>
                  <a:lnTo>
                    <a:pt x="163" y="399"/>
                  </a:lnTo>
                  <a:lnTo>
                    <a:pt x="218" y="357"/>
                  </a:lnTo>
                  <a:lnTo>
                    <a:pt x="263" y="316"/>
                  </a:lnTo>
                  <a:lnTo>
                    <a:pt x="300" y="265"/>
                  </a:lnTo>
                  <a:lnTo>
                    <a:pt x="317" y="203"/>
                  </a:lnTo>
                  <a:lnTo>
                    <a:pt x="316" y="139"/>
                  </a:lnTo>
                  <a:lnTo>
                    <a:pt x="299" y="95"/>
                  </a:lnTo>
                  <a:lnTo>
                    <a:pt x="276" y="64"/>
                  </a:lnTo>
                  <a:lnTo>
                    <a:pt x="241" y="36"/>
                  </a:lnTo>
                  <a:lnTo>
                    <a:pt x="218" y="14"/>
                  </a:lnTo>
                  <a:lnTo>
                    <a:pt x="180" y="0"/>
                  </a:lnTo>
                  <a:lnTo>
                    <a:pt x="61" y="52"/>
                  </a:lnTo>
                  <a:lnTo>
                    <a:pt x="106" y="93"/>
                  </a:lnTo>
                  <a:lnTo>
                    <a:pt x="137" y="130"/>
                  </a:lnTo>
                  <a:lnTo>
                    <a:pt x="159" y="159"/>
                  </a:lnTo>
                  <a:lnTo>
                    <a:pt x="176" y="196"/>
                  </a:lnTo>
                  <a:lnTo>
                    <a:pt x="176" y="246"/>
                  </a:lnTo>
                  <a:lnTo>
                    <a:pt x="145" y="279"/>
                  </a:lnTo>
                  <a:lnTo>
                    <a:pt x="105" y="309"/>
                  </a:lnTo>
                  <a:lnTo>
                    <a:pt x="50" y="342"/>
                  </a:lnTo>
                  <a:lnTo>
                    <a:pt x="0" y="369"/>
                  </a:lnTo>
                  <a:lnTo>
                    <a:pt x="92" y="421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35" name="Freeform 11"/>
            <p:cNvSpPr>
              <a:spLocks/>
            </p:cNvSpPr>
            <p:nvPr/>
          </p:nvSpPr>
          <p:spPr bwMode="auto">
            <a:xfrm>
              <a:off x="2308" y="1190"/>
              <a:ext cx="1404" cy="1153"/>
            </a:xfrm>
            <a:custGeom>
              <a:avLst/>
              <a:gdLst/>
              <a:ahLst/>
              <a:cxnLst>
                <a:cxn ang="0">
                  <a:pos x="466" y="1084"/>
                </a:cxn>
                <a:cxn ang="0">
                  <a:pos x="370" y="1066"/>
                </a:cxn>
                <a:cxn ang="0">
                  <a:pos x="299" y="1035"/>
                </a:cxn>
                <a:cxn ang="0">
                  <a:pos x="257" y="1002"/>
                </a:cxn>
                <a:cxn ang="0">
                  <a:pos x="220" y="956"/>
                </a:cxn>
                <a:cxn ang="0">
                  <a:pos x="209" y="914"/>
                </a:cxn>
                <a:cxn ang="0">
                  <a:pos x="215" y="873"/>
                </a:cxn>
                <a:cxn ang="0">
                  <a:pos x="231" y="836"/>
                </a:cxn>
                <a:cxn ang="0">
                  <a:pos x="273" y="798"/>
                </a:cxn>
                <a:cxn ang="0">
                  <a:pos x="330" y="774"/>
                </a:cxn>
                <a:cxn ang="0">
                  <a:pos x="400" y="748"/>
                </a:cxn>
                <a:cxn ang="0">
                  <a:pos x="1110" y="499"/>
                </a:cxn>
                <a:cxn ang="0">
                  <a:pos x="1207" y="451"/>
                </a:cxn>
                <a:cxn ang="0">
                  <a:pos x="1289" y="398"/>
                </a:cxn>
                <a:cxn ang="0">
                  <a:pos x="1344" y="356"/>
                </a:cxn>
                <a:cxn ang="0">
                  <a:pos x="1381" y="310"/>
                </a:cxn>
                <a:cxn ang="0">
                  <a:pos x="1403" y="249"/>
                </a:cxn>
                <a:cxn ang="0">
                  <a:pos x="1401" y="185"/>
                </a:cxn>
                <a:cxn ang="0">
                  <a:pos x="1386" y="136"/>
                </a:cxn>
                <a:cxn ang="0">
                  <a:pos x="1370" y="90"/>
                </a:cxn>
                <a:cxn ang="0">
                  <a:pos x="1335" y="55"/>
                </a:cxn>
                <a:cxn ang="0">
                  <a:pos x="1280" y="18"/>
                </a:cxn>
                <a:cxn ang="0">
                  <a:pos x="1214" y="0"/>
                </a:cxn>
                <a:cxn ang="0">
                  <a:pos x="1172" y="4"/>
                </a:cxn>
                <a:cxn ang="0">
                  <a:pos x="1111" y="7"/>
                </a:cxn>
                <a:cxn ang="0">
                  <a:pos x="1053" y="20"/>
                </a:cxn>
                <a:cxn ang="0">
                  <a:pos x="989" y="46"/>
                </a:cxn>
                <a:cxn ang="0">
                  <a:pos x="939" y="79"/>
                </a:cxn>
                <a:cxn ang="0">
                  <a:pos x="899" y="106"/>
                </a:cxn>
                <a:cxn ang="0">
                  <a:pos x="878" y="149"/>
                </a:cxn>
                <a:cxn ang="0">
                  <a:pos x="897" y="187"/>
                </a:cxn>
                <a:cxn ang="0">
                  <a:pos x="939" y="183"/>
                </a:cxn>
                <a:cxn ang="0">
                  <a:pos x="987" y="171"/>
                </a:cxn>
                <a:cxn ang="0">
                  <a:pos x="1033" y="158"/>
                </a:cxn>
                <a:cxn ang="0">
                  <a:pos x="1069" y="150"/>
                </a:cxn>
                <a:cxn ang="0">
                  <a:pos x="1111" y="150"/>
                </a:cxn>
                <a:cxn ang="0">
                  <a:pos x="1154" y="163"/>
                </a:cxn>
                <a:cxn ang="0">
                  <a:pos x="1183" y="204"/>
                </a:cxn>
                <a:cxn ang="0">
                  <a:pos x="1179" y="248"/>
                </a:cxn>
                <a:cxn ang="0">
                  <a:pos x="1157" y="286"/>
                </a:cxn>
                <a:cxn ang="0">
                  <a:pos x="1121" y="323"/>
                </a:cxn>
                <a:cxn ang="0">
                  <a:pos x="1047" y="361"/>
                </a:cxn>
                <a:cxn ang="0">
                  <a:pos x="908" y="415"/>
                </a:cxn>
                <a:cxn ang="0">
                  <a:pos x="194" y="675"/>
                </a:cxn>
                <a:cxn ang="0">
                  <a:pos x="123" y="715"/>
                </a:cxn>
                <a:cxn ang="0">
                  <a:pos x="68" y="763"/>
                </a:cxn>
                <a:cxn ang="0">
                  <a:pos x="29" y="809"/>
                </a:cxn>
                <a:cxn ang="0">
                  <a:pos x="6" y="858"/>
                </a:cxn>
                <a:cxn ang="0">
                  <a:pos x="0" y="912"/>
                </a:cxn>
                <a:cxn ang="0">
                  <a:pos x="8" y="952"/>
                </a:cxn>
                <a:cxn ang="0">
                  <a:pos x="22" y="992"/>
                </a:cxn>
                <a:cxn ang="0">
                  <a:pos x="59" y="1036"/>
                </a:cxn>
                <a:cxn ang="0">
                  <a:pos x="127" y="1095"/>
                </a:cxn>
                <a:cxn ang="0">
                  <a:pos x="198" y="1135"/>
                </a:cxn>
                <a:cxn ang="0">
                  <a:pos x="273" y="1152"/>
                </a:cxn>
                <a:cxn ang="0">
                  <a:pos x="466" y="1084"/>
                </a:cxn>
              </a:cxnLst>
              <a:rect l="0" t="0" r="r" b="b"/>
              <a:pathLst>
                <a:path w="1404" h="1153">
                  <a:moveTo>
                    <a:pt x="466" y="1084"/>
                  </a:moveTo>
                  <a:lnTo>
                    <a:pt x="370" y="1066"/>
                  </a:lnTo>
                  <a:lnTo>
                    <a:pt x="299" y="1035"/>
                  </a:lnTo>
                  <a:lnTo>
                    <a:pt x="257" y="1002"/>
                  </a:lnTo>
                  <a:lnTo>
                    <a:pt x="220" y="956"/>
                  </a:lnTo>
                  <a:lnTo>
                    <a:pt x="209" y="914"/>
                  </a:lnTo>
                  <a:lnTo>
                    <a:pt x="215" y="873"/>
                  </a:lnTo>
                  <a:lnTo>
                    <a:pt x="231" y="836"/>
                  </a:lnTo>
                  <a:lnTo>
                    <a:pt x="273" y="798"/>
                  </a:lnTo>
                  <a:lnTo>
                    <a:pt x="330" y="774"/>
                  </a:lnTo>
                  <a:lnTo>
                    <a:pt x="400" y="748"/>
                  </a:lnTo>
                  <a:lnTo>
                    <a:pt x="1110" y="499"/>
                  </a:lnTo>
                  <a:lnTo>
                    <a:pt x="1207" y="451"/>
                  </a:lnTo>
                  <a:lnTo>
                    <a:pt x="1289" y="398"/>
                  </a:lnTo>
                  <a:lnTo>
                    <a:pt x="1344" y="356"/>
                  </a:lnTo>
                  <a:lnTo>
                    <a:pt x="1381" y="310"/>
                  </a:lnTo>
                  <a:lnTo>
                    <a:pt x="1403" y="249"/>
                  </a:lnTo>
                  <a:lnTo>
                    <a:pt x="1401" y="185"/>
                  </a:lnTo>
                  <a:lnTo>
                    <a:pt x="1386" y="136"/>
                  </a:lnTo>
                  <a:lnTo>
                    <a:pt x="1370" y="90"/>
                  </a:lnTo>
                  <a:lnTo>
                    <a:pt x="1335" y="55"/>
                  </a:lnTo>
                  <a:lnTo>
                    <a:pt x="1280" y="18"/>
                  </a:lnTo>
                  <a:lnTo>
                    <a:pt x="1214" y="0"/>
                  </a:lnTo>
                  <a:lnTo>
                    <a:pt x="1172" y="4"/>
                  </a:lnTo>
                  <a:lnTo>
                    <a:pt x="1111" y="7"/>
                  </a:lnTo>
                  <a:lnTo>
                    <a:pt x="1053" y="20"/>
                  </a:lnTo>
                  <a:lnTo>
                    <a:pt x="989" y="46"/>
                  </a:lnTo>
                  <a:lnTo>
                    <a:pt x="939" y="79"/>
                  </a:lnTo>
                  <a:lnTo>
                    <a:pt x="899" y="106"/>
                  </a:lnTo>
                  <a:lnTo>
                    <a:pt x="878" y="149"/>
                  </a:lnTo>
                  <a:lnTo>
                    <a:pt x="897" y="187"/>
                  </a:lnTo>
                  <a:lnTo>
                    <a:pt x="939" y="183"/>
                  </a:lnTo>
                  <a:lnTo>
                    <a:pt x="987" y="171"/>
                  </a:lnTo>
                  <a:lnTo>
                    <a:pt x="1033" y="158"/>
                  </a:lnTo>
                  <a:lnTo>
                    <a:pt x="1069" y="150"/>
                  </a:lnTo>
                  <a:lnTo>
                    <a:pt x="1111" y="150"/>
                  </a:lnTo>
                  <a:lnTo>
                    <a:pt x="1154" y="163"/>
                  </a:lnTo>
                  <a:lnTo>
                    <a:pt x="1183" y="204"/>
                  </a:lnTo>
                  <a:lnTo>
                    <a:pt x="1179" y="248"/>
                  </a:lnTo>
                  <a:lnTo>
                    <a:pt x="1157" y="286"/>
                  </a:lnTo>
                  <a:lnTo>
                    <a:pt x="1121" y="323"/>
                  </a:lnTo>
                  <a:lnTo>
                    <a:pt x="1047" y="361"/>
                  </a:lnTo>
                  <a:lnTo>
                    <a:pt x="908" y="415"/>
                  </a:lnTo>
                  <a:lnTo>
                    <a:pt x="194" y="675"/>
                  </a:lnTo>
                  <a:lnTo>
                    <a:pt x="123" y="715"/>
                  </a:lnTo>
                  <a:lnTo>
                    <a:pt x="68" y="763"/>
                  </a:lnTo>
                  <a:lnTo>
                    <a:pt x="29" y="809"/>
                  </a:lnTo>
                  <a:lnTo>
                    <a:pt x="6" y="858"/>
                  </a:lnTo>
                  <a:lnTo>
                    <a:pt x="0" y="912"/>
                  </a:lnTo>
                  <a:lnTo>
                    <a:pt x="8" y="952"/>
                  </a:lnTo>
                  <a:lnTo>
                    <a:pt x="22" y="992"/>
                  </a:lnTo>
                  <a:lnTo>
                    <a:pt x="59" y="1036"/>
                  </a:lnTo>
                  <a:lnTo>
                    <a:pt x="127" y="1095"/>
                  </a:lnTo>
                  <a:lnTo>
                    <a:pt x="198" y="1135"/>
                  </a:lnTo>
                  <a:lnTo>
                    <a:pt x="273" y="1152"/>
                  </a:lnTo>
                  <a:lnTo>
                    <a:pt x="466" y="1084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36" name="Freeform 12"/>
            <p:cNvSpPr>
              <a:spLocks/>
            </p:cNvSpPr>
            <p:nvPr/>
          </p:nvSpPr>
          <p:spPr bwMode="auto">
            <a:xfrm>
              <a:off x="2711" y="3280"/>
              <a:ext cx="368" cy="422"/>
            </a:xfrm>
            <a:custGeom>
              <a:avLst/>
              <a:gdLst/>
              <a:ahLst/>
              <a:cxnLst>
                <a:cxn ang="0">
                  <a:pos x="367" y="421"/>
                </a:cxn>
                <a:cxn ang="0">
                  <a:pos x="171" y="340"/>
                </a:cxn>
                <a:cxn ang="0">
                  <a:pos x="117" y="304"/>
                </a:cxn>
                <a:cxn ang="0">
                  <a:pos x="73" y="265"/>
                </a:cxn>
                <a:cxn ang="0">
                  <a:pos x="31" y="219"/>
                </a:cxn>
                <a:cxn ang="0">
                  <a:pos x="9" y="179"/>
                </a:cxn>
                <a:cxn ang="0">
                  <a:pos x="0" y="137"/>
                </a:cxn>
                <a:cxn ang="0">
                  <a:pos x="2" y="95"/>
                </a:cxn>
                <a:cxn ang="0">
                  <a:pos x="19" y="51"/>
                </a:cxn>
                <a:cxn ang="0">
                  <a:pos x="44" y="0"/>
                </a:cxn>
                <a:cxn ang="0">
                  <a:pos x="120" y="52"/>
                </a:cxn>
                <a:cxn ang="0">
                  <a:pos x="95" y="98"/>
                </a:cxn>
                <a:cxn ang="0">
                  <a:pos x="95" y="143"/>
                </a:cxn>
                <a:cxn ang="0">
                  <a:pos x="122" y="191"/>
                </a:cxn>
                <a:cxn ang="0">
                  <a:pos x="162" y="235"/>
                </a:cxn>
                <a:cxn ang="0">
                  <a:pos x="223" y="284"/>
                </a:cxn>
                <a:cxn ang="0">
                  <a:pos x="290" y="317"/>
                </a:cxn>
                <a:cxn ang="0">
                  <a:pos x="332" y="351"/>
                </a:cxn>
                <a:cxn ang="0">
                  <a:pos x="351" y="378"/>
                </a:cxn>
                <a:cxn ang="0">
                  <a:pos x="367" y="421"/>
                </a:cxn>
              </a:cxnLst>
              <a:rect l="0" t="0" r="r" b="b"/>
              <a:pathLst>
                <a:path w="368" h="422">
                  <a:moveTo>
                    <a:pt x="367" y="421"/>
                  </a:moveTo>
                  <a:lnTo>
                    <a:pt x="171" y="340"/>
                  </a:lnTo>
                  <a:lnTo>
                    <a:pt x="117" y="304"/>
                  </a:lnTo>
                  <a:lnTo>
                    <a:pt x="73" y="265"/>
                  </a:lnTo>
                  <a:lnTo>
                    <a:pt x="31" y="219"/>
                  </a:lnTo>
                  <a:lnTo>
                    <a:pt x="9" y="179"/>
                  </a:lnTo>
                  <a:lnTo>
                    <a:pt x="0" y="137"/>
                  </a:lnTo>
                  <a:lnTo>
                    <a:pt x="2" y="95"/>
                  </a:lnTo>
                  <a:lnTo>
                    <a:pt x="19" y="51"/>
                  </a:lnTo>
                  <a:lnTo>
                    <a:pt x="44" y="0"/>
                  </a:lnTo>
                  <a:lnTo>
                    <a:pt x="120" y="52"/>
                  </a:lnTo>
                  <a:lnTo>
                    <a:pt x="95" y="98"/>
                  </a:lnTo>
                  <a:lnTo>
                    <a:pt x="95" y="143"/>
                  </a:lnTo>
                  <a:lnTo>
                    <a:pt x="122" y="191"/>
                  </a:lnTo>
                  <a:lnTo>
                    <a:pt x="162" y="235"/>
                  </a:lnTo>
                  <a:lnTo>
                    <a:pt x="223" y="284"/>
                  </a:lnTo>
                  <a:lnTo>
                    <a:pt x="290" y="317"/>
                  </a:lnTo>
                  <a:lnTo>
                    <a:pt x="332" y="351"/>
                  </a:lnTo>
                  <a:lnTo>
                    <a:pt x="351" y="378"/>
                  </a:lnTo>
                  <a:lnTo>
                    <a:pt x="367" y="421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37" name="Freeform 13"/>
            <p:cNvSpPr>
              <a:spLocks/>
            </p:cNvSpPr>
            <p:nvPr/>
          </p:nvSpPr>
          <p:spPr bwMode="auto">
            <a:xfrm>
              <a:off x="2432" y="1792"/>
              <a:ext cx="989" cy="1439"/>
            </a:xfrm>
            <a:custGeom>
              <a:avLst/>
              <a:gdLst/>
              <a:ahLst/>
              <a:cxnLst>
                <a:cxn ang="0">
                  <a:pos x="525" y="1438"/>
                </a:cxn>
                <a:cxn ang="0">
                  <a:pos x="582" y="1409"/>
                </a:cxn>
                <a:cxn ang="0">
                  <a:pos x="647" y="1355"/>
                </a:cxn>
                <a:cxn ang="0">
                  <a:pos x="670" y="1304"/>
                </a:cxn>
                <a:cxn ang="0">
                  <a:pos x="686" y="1255"/>
                </a:cxn>
                <a:cxn ang="0">
                  <a:pos x="677" y="1198"/>
                </a:cxn>
                <a:cxn ang="0">
                  <a:pos x="637" y="1125"/>
                </a:cxn>
                <a:cxn ang="0">
                  <a:pos x="609" y="1092"/>
                </a:cxn>
                <a:cxn ang="0">
                  <a:pos x="569" y="1063"/>
                </a:cxn>
                <a:cxn ang="0">
                  <a:pos x="259" y="905"/>
                </a:cxn>
                <a:cxn ang="0">
                  <a:pos x="201" y="863"/>
                </a:cxn>
                <a:cxn ang="0">
                  <a:pos x="177" y="843"/>
                </a:cxn>
                <a:cxn ang="0">
                  <a:pos x="160" y="800"/>
                </a:cxn>
                <a:cxn ang="0">
                  <a:pos x="171" y="766"/>
                </a:cxn>
                <a:cxn ang="0">
                  <a:pos x="215" y="738"/>
                </a:cxn>
                <a:cxn ang="0">
                  <a:pos x="294" y="709"/>
                </a:cxn>
                <a:cxn ang="0">
                  <a:pos x="780" y="521"/>
                </a:cxn>
                <a:cxn ang="0">
                  <a:pos x="856" y="471"/>
                </a:cxn>
                <a:cxn ang="0">
                  <a:pos x="918" y="417"/>
                </a:cxn>
                <a:cxn ang="0">
                  <a:pos x="953" y="379"/>
                </a:cxn>
                <a:cxn ang="0">
                  <a:pos x="984" y="334"/>
                </a:cxn>
                <a:cxn ang="0">
                  <a:pos x="988" y="274"/>
                </a:cxn>
                <a:cxn ang="0">
                  <a:pos x="972" y="214"/>
                </a:cxn>
                <a:cxn ang="0">
                  <a:pos x="953" y="167"/>
                </a:cxn>
                <a:cxn ang="0">
                  <a:pos x="920" y="126"/>
                </a:cxn>
                <a:cxn ang="0">
                  <a:pos x="875" y="85"/>
                </a:cxn>
                <a:cxn ang="0">
                  <a:pos x="828" y="50"/>
                </a:cxn>
                <a:cxn ang="0">
                  <a:pos x="803" y="29"/>
                </a:cxn>
                <a:cxn ang="0">
                  <a:pos x="756" y="0"/>
                </a:cxn>
                <a:cxn ang="0">
                  <a:pos x="588" y="61"/>
                </a:cxn>
                <a:cxn ang="0">
                  <a:pos x="649" y="104"/>
                </a:cxn>
                <a:cxn ang="0">
                  <a:pos x="694" y="145"/>
                </a:cxn>
                <a:cxn ang="0">
                  <a:pos x="739" y="182"/>
                </a:cxn>
                <a:cxn ang="0">
                  <a:pos x="780" y="223"/>
                </a:cxn>
                <a:cxn ang="0">
                  <a:pos x="803" y="272"/>
                </a:cxn>
                <a:cxn ang="0">
                  <a:pos x="787" y="323"/>
                </a:cxn>
                <a:cxn ang="0">
                  <a:pos x="729" y="369"/>
                </a:cxn>
                <a:cxn ang="0">
                  <a:pos x="639" y="413"/>
                </a:cxn>
                <a:cxn ang="0">
                  <a:pos x="212" y="589"/>
                </a:cxn>
                <a:cxn ang="0">
                  <a:pos x="160" y="608"/>
                </a:cxn>
                <a:cxn ang="0">
                  <a:pos x="88" y="653"/>
                </a:cxn>
                <a:cxn ang="0">
                  <a:pos x="43" y="698"/>
                </a:cxn>
                <a:cxn ang="0">
                  <a:pos x="9" y="755"/>
                </a:cxn>
                <a:cxn ang="0">
                  <a:pos x="0" y="820"/>
                </a:cxn>
                <a:cxn ang="0">
                  <a:pos x="10" y="872"/>
                </a:cxn>
                <a:cxn ang="0">
                  <a:pos x="40" y="914"/>
                </a:cxn>
                <a:cxn ang="0">
                  <a:pos x="84" y="949"/>
                </a:cxn>
                <a:cxn ang="0">
                  <a:pos x="159" y="999"/>
                </a:cxn>
                <a:cxn ang="0">
                  <a:pos x="487" y="1164"/>
                </a:cxn>
                <a:cxn ang="0">
                  <a:pos x="530" y="1197"/>
                </a:cxn>
                <a:cxn ang="0">
                  <a:pos x="569" y="1236"/>
                </a:cxn>
                <a:cxn ang="0">
                  <a:pos x="557" y="1292"/>
                </a:cxn>
                <a:cxn ang="0">
                  <a:pos x="502" y="1354"/>
                </a:cxn>
                <a:cxn ang="0">
                  <a:pos x="434" y="1394"/>
                </a:cxn>
                <a:cxn ang="0">
                  <a:pos x="525" y="1438"/>
                </a:cxn>
              </a:cxnLst>
              <a:rect l="0" t="0" r="r" b="b"/>
              <a:pathLst>
                <a:path w="989" h="1439">
                  <a:moveTo>
                    <a:pt x="525" y="1438"/>
                  </a:moveTo>
                  <a:lnTo>
                    <a:pt x="582" y="1409"/>
                  </a:lnTo>
                  <a:lnTo>
                    <a:pt x="647" y="1355"/>
                  </a:lnTo>
                  <a:lnTo>
                    <a:pt x="670" y="1304"/>
                  </a:lnTo>
                  <a:lnTo>
                    <a:pt x="686" y="1255"/>
                  </a:lnTo>
                  <a:lnTo>
                    <a:pt x="677" y="1198"/>
                  </a:lnTo>
                  <a:lnTo>
                    <a:pt x="637" y="1125"/>
                  </a:lnTo>
                  <a:lnTo>
                    <a:pt x="609" y="1092"/>
                  </a:lnTo>
                  <a:lnTo>
                    <a:pt x="569" y="1063"/>
                  </a:lnTo>
                  <a:lnTo>
                    <a:pt x="259" y="905"/>
                  </a:lnTo>
                  <a:lnTo>
                    <a:pt x="201" y="863"/>
                  </a:lnTo>
                  <a:lnTo>
                    <a:pt x="177" y="843"/>
                  </a:lnTo>
                  <a:lnTo>
                    <a:pt x="160" y="800"/>
                  </a:lnTo>
                  <a:lnTo>
                    <a:pt x="171" y="766"/>
                  </a:lnTo>
                  <a:lnTo>
                    <a:pt x="215" y="738"/>
                  </a:lnTo>
                  <a:lnTo>
                    <a:pt x="294" y="709"/>
                  </a:lnTo>
                  <a:lnTo>
                    <a:pt x="780" y="521"/>
                  </a:lnTo>
                  <a:lnTo>
                    <a:pt x="856" y="471"/>
                  </a:lnTo>
                  <a:lnTo>
                    <a:pt x="918" y="417"/>
                  </a:lnTo>
                  <a:lnTo>
                    <a:pt x="953" y="379"/>
                  </a:lnTo>
                  <a:lnTo>
                    <a:pt x="984" y="334"/>
                  </a:lnTo>
                  <a:lnTo>
                    <a:pt x="988" y="274"/>
                  </a:lnTo>
                  <a:lnTo>
                    <a:pt x="972" y="214"/>
                  </a:lnTo>
                  <a:lnTo>
                    <a:pt x="953" y="167"/>
                  </a:lnTo>
                  <a:lnTo>
                    <a:pt x="920" y="126"/>
                  </a:lnTo>
                  <a:lnTo>
                    <a:pt x="875" y="85"/>
                  </a:lnTo>
                  <a:lnTo>
                    <a:pt x="828" y="50"/>
                  </a:lnTo>
                  <a:lnTo>
                    <a:pt x="803" y="29"/>
                  </a:lnTo>
                  <a:lnTo>
                    <a:pt x="756" y="0"/>
                  </a:lnTo>
                  <a:lnTo>
                    <a:pt x="588" y="61"/>
                  </a:lnTo>
                  <a:lnTo>
                    <a:pt x="649" y="104"/>
                  </a:lnTo>
                  <a:lnTo>
                    <a:pt x="694" y="145"/>
                  </a:lnTo>
                  <a:lnTo>
                    <a:pt x="739" y="182"/>
                  </a:lnTo>
                  <a:lnTo>
                    <a:pt x="780" y="223"/>
                  </a:lnTo>
                  <a:lnTo>
                    <a:pt x="803" y="272"/>
                  </a:lnTo>
                  <a:lnTo>
                    <a:pt x="787" y="323"/>
                  </a:lnTo>
                  <a:lnTo>
                    <a:pt x="729" y="369"/>
                  </a:lnTo>
                  <a:lnTo>
                    <a:pt x="639" y="413"/>
                  </a:lnTo>
                  <a:lnTo>
                    <a:pt x="212" y="589"/>
                  </a:lnTo>
                  <a:lnTo>
                    <a:pt x="160" y="608"/>
                  </a:lnTo>
                  <a:lnTo>
                    <a:pt x="88" y="653"/>
                  </a:lnTo>
                  <a:lnTo>
                    <a:pt x="43" y="698"/>
                  </a:lnTo>
                  <a:lnTo>
                    <a:pt x="9" y="755"/>
                  </a:lnTo>
                  <a:lnTo>
                    <a:pt x="0" y="820"/>
                  </a:lnTo>
                  <a:lnTo>
                    <a:pt x="10" y="872"/>
                  </a:lnTo>
                  <a:lnTo>
                    <a:pt x="40" y="914"/>
                  </a:lnTo>
                  <a:lnTo>
                    <a:pt x="84" y="949"/>
                  </a:lnTo>
                  <a:lnTo>
                    <a:pt x="159" y="999"/>
                  </a:lnTo>
                  <a:lnTo>
                    <a:pt x="487" y="1164"/>
                  </a:lnTo>
                  <a:lnTo>
                    <a:pt x="530" y="1197"/>
                  </a:lnTo>
                  <a:lnTo>
                    <a:pt x="569" y="1236"/>
                  </a:lnTo>
                  <a:lnTo>
                    <a:pt x="557" y="1292"/>
                  </a:lnTo>
                  <a:lnTo>
                    <a:pt x="502" y="1354"/>
                  </a:lnTo>
                  <a:lnTo>
                    <a:pt x="434" y="1394"/>
                  </a:lnTo>
                  <a:lnTo>
                    <a:pt x="525" y="1438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38" name="Freeform 14"/>
            <p:cNvSpPr>
              <a:spLocks/>
            </p:cNvSpPr>
            <p:nvPr/>
          </p:nvSpPr>
          <p:spPr bwMode="auto">
            <a:xfrm>
              <a:off x="2100" y="1162"/>
              <a:ext cx="669" cy="582"/>
            </a:xfrm>
            <a:custGeom>
              <a:avLst/>
              <a:gdLst/>
              <a:ahLst/>
              <a:cxnLst>
                <a:cxn ang="0">
                  <a:pos x="668" y="553"/>
                </a:cxn>
                <a:cxn ang="0">
                  <a:pos x="668" y="450"/>
                </a:cxn>
                <a:cxn ang="0">
                  <a:pos x="562" y="435"/>
                </a:cxn>
                <a:cxn ang="0">
                  <a:pos x="448" y="420"/>
                </a:cxn>
                <a:cxn ang="0">
                  <a:pos x="367" y="400"/>
                </a:cxn>
                <a:cxn ang="0">
                  <a:pos x="314" y="378"/>
                </a:cxn>
                <a:cxn ang="0">
                  <a:pos x="257" y="349"/>
                </a:cxn>
                <a:cxn ang="0">
                  <a:pos x="220" y="314"/>
                </a:cxn>
                <a:cxn ang="0">
                  <a:pos x="193" y="274"/>
                </a:cxn>
                <a:cxn ang="0">
                  <a:pos x="180" y="231"/>
                </a:cxn>
                <a:cxn ang="0">
                  <a:pos x="180" y="189"/>
                </a:cxn>
                <a:cxn ang="0">
                  <a:pos x="193" y="165"/>
                </a:cxn>
                <a:cxn ang="0">
                  <a:pos x="209" y="143"/>
                </a:cxn>
                <a:cxn ang="0">
                  <a:pos x="255" y="127"/>
                </a:cxn>
                <a:cxn ang="0">
                  <a:pos x="297" y="127"/>
                </a:cxn>
                <a:cxn ang="0">
                  <a:pos x="345" y="141"/>
                </a:cxn>
                <a:cxn ang="0">
                  <a:pos x="396" y="156"/>
                </a:cxn>
                <a:cxn ang="0">
                  <a:pos x="448" y="163"/>
                </a:cxn>
                <a:cxn ang="0">
                  <a:pos x="477" y="125"/>
                </a:cxn>
                <a:cxn ang="0">
                  <a:pos x="464" y="86"/>
                </a:cxn>
                <a:cxn ang="0">
                  <a:pos x="415" y="42"/>
                </a:cxn>
                <a:cxn ang="0">
                  <a:pos x="363" y="18"/>
                </a:cxn>
                <a:cxn ang="0">
                  <a:pos x="319" y="7"/>
                </a:cxn>
                <a:cxn ang="0">
                  <a:pos x="273" y="2"/>
                </a:cxn>
                <a:cxn ang="0">
                  <a:pos x="222" y="0"/>
                </a:cxn>
                <a:cxn ang="0">
                  <a:pos x="176" y="4"/>
                </a:cxn>
                <a:cxn ang="0">
                  <a:pos x="136" y="15"/>
                </a:cxn>
                <a:cxn ang="0">
                  <a:pos x="86" y="33"/>
                </a:cxn>
                <a:cxn ang="0">
                  <a:pos x="50" y="66"/>
                </a:cxn>
                <a:cxn ang="0">
                  <a:pos x="22" y="99"/>
                </a:cxn>
                <a:cxn ang="0">
                  <a:pos x="6" y="145"/>
                </a:cxn>
                <a:cxn ang="0">
                  <a:pos x="0" y="189"/>
                </a:cxn>
                <a:cxn ang="0">
                  <a:pos x="9" y="237"/>
                </a:cxn>
                <a:cxn ang="0">
                  <a:pos x="22" y="285"/>
                </a:cxn>
                <a:cxn ang="0">
                  <a:pos x="50" y="330"/>
                </a:cxn>
                <a:cxn ang="0">
                  <a:pos x="81" y="375"/>
                </a:cxn>
                <a:cxn ang="0">
                  <a:pos x="125" y="419"/>
                </a:cxn>
                <a:cxn ang="0">
                  <a:pos x="169" y="457"/>
                </a:cxn>
                <a:cxn ang="0">
                  <a:pos x="217" y="488"/>
                </a:cxn>
                <a:cxn ang="0">
                  <a:pos x="266" y="514"/>
                </a:cxn>
                <a:cxn ang="0">
                  <a:pos x="310" y="534"/>
                </a:cxn>
                <a:cxn ang="0">
                  <a:pos x="369" y="549"/>
                </a:cxn>
                <a:cxn ang="0">
                  <a:pos x="437" y="568"/>
                </a:cxn>
                <a:cxn ang="0">
                  <a:pos x="516" y="581"/>
                </a:cxn>
                <a:cxn ang="0">
                  <a:pos x="595" y="577"/>
                </a:cxn>
                <a:cxn ang="0">
                  <a:pos x="668" y="553"/>
                </a:cxn>
              </a:cxnLst>
              <a:rect l="0" t="0" r="r" b="b"/>
              <a:pathLst>
                <a:path w="669" h="582">
                  <a:moveTo>
                    <a:pt x="668" y="553"/>
                  </a:moveTo>
                  <a:lnTo>
                    <a:pt x="668" y="450"/>
                  </a:lnTo>
                  <a:lnTo>
                    <a:pt x="562" y="435"/>
                  </a:lnTo>
                  <a:lnTo>
                    <a:pt x="448" y="420"/>
                  </a:lnTo>
                  <a:lnTo>
                    <a:pt x="367" y="400"/>
                  </a:lnTo>
                  <a:lnTo>
                    <a:pt x="314" y="378"/>
                  </a:lnTo>
                  <a:lnTo>
                    <a:pt x="257" y="349"/>
                  </a:lnTo>
                  <a:lnTo>
                    <a:pt x="220" y="314"/>
                  </a:lnTo>
                  <a:lnTo>
                    <a:pt x="193" y="274"/>
                  </a:lnTo>
                  <a:lnTo>
                    <a:pt x="180" y="231"/>
                  </a:lnTo>
                  <a:lnTo>
                    <a:pt x="180" y="189"/>
                  </a:lnTo>
                  <a:lnTo>
                    <a:pt x="193" y="165"/>
                  </a:lnTo>
                  <a:lnTo>
                    <a:pt x="209" y="143"/>
                  </a:lnTo>
                  <a:lnTo>
                    <a:pt x="255" y="127"/>
                  </a:lnTo>
                  <a:lnTo>
                    <a:pt x="297" y="127"/>
                  </a:lnTo>
                  <a:lnTo>
                    <a:pt x="345" y="141"/>
                  </a:lnTo>
                  <a:lnTo>
                    <a:pt x="396" y="156"/>
                  </a:lnTo>
                  <a:lnTo>
                    <a:pt x="448" y="163"/>
                  </a:lnTo>
                  <a:lnTo>
                    <a:pt x="477" y="125"/>
                  </a:lnTo>
                  <a:lnTo>
                    <a:pt x="464" y="86"/>
                  </a:lnTo>
                  <a:lnTo>
                    <a:pt x="415" y="42"/>
                  </a:lnTo>
                  <a:lnTo>
                    <a:pt x="363" y="18"/>
                  </a:lnTo>
                  <a:lnTo>
                    <a:pt x="319" y="7"/>
                  </a:lnTo>
                  <a:lnTo>
                    <a:pt x="273" y="2"/>
                  </a:lnTo>
                  <a:lnTo>
                    <a:pt x="222" y="0"/>
                  </a:lnTo>
                  <a:lnTo>
                    <a:pt x="176" y="4"/>
                  </a:lnTo>
                  <a:lnTo>
                    <a:pt x="136" y="15"/>
                  </a:lnTo>
                  <a:lnTo>
                    <a:pt x="86" y="33"/>
                  </a:lnTo>
                  <a:lnTo>
                    <a:pt x="50" y="66"/>
                  </a:lnTo>
                  <a:lnTo>
                    <a:pt x="22" y="99"/>
                  </a:lnTo>
                  <a:lnTo>
                    <a:pt x="6" y="145"/>
                  </a:lnTo>
                  <a:lnTo>
                    <a:pt x="0" y="189"/>
                  </a:lnTo>
                  <a:lnTo>
                    <a:pt x="9" y="237"/>
                  </a:lnTo>
                  <a:lnTo>
                    <a:pt x="22" y="285"/>
                  </a:lnTo>
                  <a:lnTo>
                    <a:pt x="50" y="330"/>
                  </a:lnTo>
                  <a:lnTo>
                    <a:pt x="81" y="375"/>
                  </a:lnTo>
                  <a:lnTo>
                    <a:pt x="125" y="419"/>
                  </a:lnTo>
                  <a:lnTo>
                    <a:pt x="169" y="457"/>
                  </a:lnTo>
                  <a:lnTo>
                    <a:pt x="217" y="488"/>
                  </a:lnTo>
                  <a:lnTo>
                    <a:pt x="266" y="514"/>
                  </a:lnTo>
                  <a:lnTo>
                    <a:pt x="310" y="534"/>
                  </a:lnTo>
                  <a:lnTo>
                    <a:pt x="369" y="549"/>
                  </a:lnTo>
                  <a:lnTo>
                    <a:pt x="437" y="568"/>
                  </a:lnTo>
                  <a:lnTo>
                    <a:pt x="516" y="581"/>
                  </a:lnTo>
                  <a:lnTo>
                    <a:pt x="595" y="577"/>
                  </a:lnTo>
                  <a:lnTo>
                    <a:pt x="668" y="553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39" name="Freeform 15"/>
            <p:cNvSpPr>
              <a:spLocks/>
            </p:cNvSpPr>
            <p:nvPr/>
          </p:nvSpPr>
          <p:spPr bwMode="auto">
            <a:xfrm>
              <a:off x="1365" y="583"/>
              <a:ext cx="1413" cy="549"/>
            </a:xfrm>
            <a:custGeom>
              <a:avLst/>
              <a:gdLst/>
              <a:ahLst/>
              <a:cxnLst>
                <a:cxn ang="0">
                  <a:pos x="1412" y="548"/>
                </a:cxn>
                <a:cxn ang="0">
                  <a:pos x="1316" y="537"/>
                </a:cxn>
                <a:cxn ang="0">
                  <a:pos x="1237" y="524"/>
                </a:cxn>
                <a:cxn ang="0">
                  <a:pos x="1179" y="511"/>
                </a:cxn>
                <a:cxn ang="0">
                  <a:pos x="1118" y="499"/>
                </a:cxn>
                <a:cxn ang="0">
                  <a:pos x="1060" y="493"/>
                </a:cxn>
                <a:cxn ang="0">
                  <a:pos x="1000" y="495"/>
                </a:cxn>
                <a:cxn ang="0">
                  <a:pos x="939" y="499"/>
                </a:cxn>
                <a:cxn ang="0">
                  <a:pos x="894" y="482"/>
                </a:cxn>
                <a:cxn ang="0">
                  <a:pos x="962" y="440"/>
                </a:cxn>
                <a:cxn ang="0">
                  <a:pos x="1005" y="411"/>
                </a:cxn>
                <a:cxn ang="0">
                  <a:pos x="1043" y="381"/>
                </a:cxn>
                <a:cxn ang="0">
                  <a:pos x="1069" y="348"/>
                </a:cxn>
                <a:cxn ang="0">
                  <a:pos x="962" y="383"/>
                </a:cxn>
                <a:cxn ang="0">
                  <a:pos x="855" y="418"/>
                </a:cxn>
                <a:cxn ang="0">
                  <a:pos x="783" y="436"/>
                </a:cxn>
                <a:cxn ang="0">
                  <a:pos x="670" y="449"/>
                </a:cxn>
                <a:cxn ang="0">
                  <a:pos x="597" y="449"/>
                </a:cxn>
                <a:cxn ang="0">
                  <a:pos x="531" y="444"/>
                </a:cxn>
                <a:cxn ang="0">
                  <a:pos x="486" y="427"/>
                </a:cxn>
                <a:cxn ang="0">
                  <a:pos x="459" y="407"/>
                </a:cxn>
                <a:cxn ang="0">
                  <a:pos x="527" y="389"/>
                </a:cxn>
                <a:cxn ang="0">
                  <a:pos x="572" y="365"/>
                </a:cxn>
                <a:cxn ang="0">
                  <a:pos x="599" y="339"/>
                </a:cxn>
                <a:cxn ang="0">
                  <a:pos x="634" y="308"/>
                </a:cxn>
                <a:cxn ang="0">
                  <a:pos x="544" y="334"/>
                </a:cxn>
                <a:cxn ang="0">
                  <a:pos x="463" y="348"/>
                </a:cxn>
                <a:cxn ang="0">
                  <a:pos x="378" y="356"/>
                </a:cxn>
                <a:cxn ang="0">
                  <a:pos x="303" y="352"/>
                </a:cxn>
                <a:cxn ang="0">
                  <a:pos x="254" y="334"/>
                </a:cxn>
                <a:cxn ang="0">
                  <a:pos x="233" y="312"/>
                </a:cxn>
                <a:cxn ang="0">
                  <a:pos x="281" y="291"/>
                </a:cxn>
                <a:cxn ang="0">
                  <a:pos x="313" y="269"/>
                </a:cxn>
                <a:cxn ang="0">
                  <a:pos x="341" y="244"/>
                </a:cxn>
                <a:cxn ang="0">
                  <a:pos x="339" y="229"/>
                </a:cxn>
                <a:cxn ang="0">
                  <a:pos x="262" y="246"/>
                </a:cxn>
                <a:cxn ang="0">
                  <a:pos x="179" y="255"/>
                </a:cxn>
                <a:cxn ang="0">
                  <a:pos x="109" y="254"/>
                </a:cxn>
                <a:cxn ang="0">
                  <a:pos x="51" y="244"/>
                </a:cxn>
                <a:cxn ang="0">
                  <a:pos x="19" y="229"/>
                </a:cxn>
                <a:cxn ang="0">
                  <a:pos x="0" y="205"/>
                </a:cxn>
                <a:cxn ang="0">
                  <a:pos x="120" y="187"/>
                </a:cxn>
                <a:cxn ang="0">
                  <a:pos x="309" y="156"/>
                </a:cxn>
                <a:cxn ang="0">
                  <a:pos x="544" y="119"/>
                </a:cxn>
                <a:cxn ang="0">
                  <a:pos x="742" y="71"/>
                </a:cxn>
                <a:cxn ang="0">
                  <a:pos x="926" y="26"/>
                </a:cxn>
                <a:cxn ang="0">
                  <a:pos x="1020" y="9"/>
                </a:cxn>
                <a:cxn ang="0">
                  <a:pos x="1098" y="0"/>
                </a:cxn>
                <a:cxn ang="0">
                  <a:pos x="1165" y="2"/>
                </a:cxn>
                <a:cxn ang="0">
                  <a:pos x="1211" y="7"/>
                </a:cxn>
                <a:cxn ang="0">
                  <a:pos x="1254" y="27"/>
                </a:cxn>
                <a:cxn ang="0">
                  <a:pos x="1288" y="71"/>
                </a:cxn>
                <a:cxn ang="0">
                  <a:pos x="1301" y="117"/>
                </a:cxn>
                <a:cxn ang="0">
                  <a:pos x="1316" y="148"/>
                </a:cxn>
                <a:cxn ang="0">
                  <a:pos x="1344" y="159"/>
                </a:cxn>
                <a:cxn ang="0">
                  <a:pos x="1384" y="156"/>
                </a:cxn>
                <a:cxn ang="0">
                  <a:pos x="1412" y="145"/>
                </a:cxn>
                <a:cxn ang="0">
                  <a:pos x="1412" y="548"/>
                </a:cxn>
              </a:cxnLst>
              <a:rect l="0" t="0" r="r" b="b"/>
              <a:pathLst>
                <a:path w="1413" h="549">
                  <a:moveTo>
                    <a:pt x="1412" y="548"/>
                  </a:moveTo>
                  <a:lnTo>
                    <a:pt x="1316" y="537"/>
                  </a:lnTo>
                  <a:lnTo>
                    <a:pt x="1237" y="524"/>
                  </a:lnTo>
                  <a:lnTo>
                    <a:pt x="1179" y="511"/>
                  </a:lnTo>
                  <a:lnTo>
                    <a:pt x="1118" y="499"/>
                  </a:lnTo>
                  <a:lnTo>
                    <a:pt x="1060" y="493"/>
                  </a:lnTo>
                  <a:lnTo>
                    <a:pt x="1000" y="495"/>
                  </a:lnTo>
                  <a:lnTo>
                    <a:pt x="939" y="499"/>
                  </a:lnTo>
                  <a:lnTo>
                    <a:pt x="894" y="482"/>
                  </a:lnTo>
                  <a:lnTo>
                    <a:pt x="962" y="440"/>
                  </a:lnTo>
                  <a:lnTo>
                    <a:pt x="1005" y="411"/>
                  </a:lnTo>
                  <a:lnTo>
                    <a:pt x="1043" y="381"/>
                  </a:lnTo>
                  <a:lnTo>
                    <a:pt x="1069" y="348"/>
                  </a:lnTo>
                  <a:lnTo>
                    <a:pt x="962" y="383"/>
                  </a:lnTo>
                  <a:lnTo>
                    <a:pt x="855" y="418"/>
                  </a:lnTo>
                  <a:lnTo>
                    <a:pt x="783" y="436"/>
                  </a:lnTo>
                  <a:lnTo>
                    <a:pt x="670" y="449"/>
                  </a:lnTo>
                  <a:lnTo>
                    <a:pt x="597" y="449"/>
                  </a:lnTo>
                  <a:lnTo>
                    <a:pt x="531" y="444"/>
                  </a:lnTo>
                  <a:lnTo>
                    <a:pt x="486" y="427"/>
                  </a:lnTo>
                  <a:lnTo>
                    <a:pt x="459" y="407"/>
                  </a:lnTo>
                  <a:lnTo>
                    <a:pt x="527" y="389"/>
                  </a:lnTo>
                  <a:lnTo>
                    <a:pt x="572" y="365"/>
                  </a:lnTo>
                  <a:lnTo>
                    <a:pt x="599" y="339"/>
                  </a:lnTo>
                  <a:lnTo>
                    <a:pt x="634" y="308"/>
                  </a:lnTo>
                  <a:lnTo>
                    <a:pt x="544" y="334"/>
                  </a:lnTo>
                  <a:lnTo>
                    <a:pt x="463" y="348"/>
                  </a:lnTo>
                  <a:lnTo>
                    <a:pt x="378" y="356"/>
                  </a:lnTo>
                  <a:lnTo>
                    <a:pt x="303" y="352"/>
                  </a:lnTo>
                  <a:lnTo>
                    <a:pt x="254" y="334"/>
                  </a:lnTo>
                  <a:lnTo>
                    <a:pt x="233" y="312"/>
                  </a:lnTo>
                  <a:lnTo>
                    <a:pt x="281" y="291"/>
                  </a:lnTo>
                  <a:lnTo>
                    <a:pt x="313" y="269"/>
                  </a:lnTo>
                  <a:lnTo>
                    <a:pt x="341" y="244"/>
                  </a:lnTo>
                  <a:lnTo>
                    <a:pt x="339" y="229"/>
                  </a:lnTo>
                  <a:lnTo>
                    <a:pt x="262" y="246"/>
                  </a:lnTo>
                  <a:lnTo>
                    <a:pt x="179" y="255"/>
                  </a:lnTo>
                  <a:lnTo>
                    <a:pt x="109" y="254"/>
                  </a:lnTo>
                  <a:lnTo>
                    <a:pt x="51" y="244"/>
                  </a:lnTo>
                  <a:lnTo>
                    <a:pt x="19" y="229"/>
                  </a:lnTo>
                  <a:lnTo>
                    <a:pt x="0" y="205"/>
                  </a:lnTo>
                  <a:lnTo>
                    <a:pt x="120" y="187"/>
                  </a:lnTo>
                  <a:lnTo>
                    <a:pt x="309" y="156"/>
                  </a:lnTo>
                  <a:lnTo>
                    <a:pt x="544" y="119"/>
                  </a:lnTo>
                  <a:lnTo>
                    <a:pt x="742" y="71"/>
                  </a:lnTo>
                  <a:lnTo>
                    <a:pt x="926" y="26"/>
                  </a:lnTo>
                  <a:lnTo>
                    <a:pt x="1020" y="9"/>
                  </a:lnTo>
                  <a:lnTo>
                    <a:pt x="1098" y="0"/>
                  </a:lnTo>
                  <a:lnTo>
                    <a:pt x="1165" y="2"/>
                  </a:lnTo>
                  <a:lnTo>
                    <a:pt x="1211" y="7"/>
                  </a:lnTo>
                  <a:lnTo>
                    <a:pt x="1254" y="27"/>
                  </a:lnTo>
                  <a:lnTo>
                    <a:pt x="1288" y="71"/>
                  </a:lnTo>
                  <a:lnTo>
                    <a:pt x="1301" y="117"/>
                  </a:lnTo>
                  <a:lnTo>
                    <a:pt x="1316" y="148"/>
                  </a:lnTo>
                  <a:lnTo>
                    <a:pt x="1344" y="159"/>
                  </a:lnTo>
                  <a:lnTo>
                    <a:pt x="1384" y="156"/>
                  </a:lnTo>
                  <a:lnTo>
                    <a:pt x="1412" y="145"/>
                  </a:lnTo>
                  <a:lnTo>
                    <a:pt x="1412" y="548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040" name="Oval 16"/>
            <p:cNvSpPr>
              <a:spLocks noChangeArrowheads="1"/>
            </p:cNvSpPr>
            <p:nvPr/>
          </p:nvSpPr>
          <p:spPr bwMode="auto">
            <a:xfrm>
              <a:off x="2785" y="355"/>
              <a:ext cx="187" cy="19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41" name="Freeform 17"/>
            <p:cNvSpPr>
              <a:spLocks/>
            </p:cNvSpPr>
            <p:nvPr/>
          </p:nvSpPr>
          <p:spPr bwMode="auto">
            <a:xfrm>
              <a:off x="2976" y="583"/>
              <a:ext cx="1413" cy="549"/>
            </a:xfrm>
            <a:custGeom>
              <a:avLst/>
              <a:gdLst/>
              <a:ahLst/>
              <a:cxnLst>
                <a:cxn ang="0">
                  <a:pos x="0" y="548"/>
                </a:cxn>
                <a:cxn ang="0">
                  <a:pos x="96" y="537"/>
                </a:cxn>
                <a:cxn ang="0">
                  <a:pos x="175" y="524"/>
                </a:cxn>
                <a:cxn ang="0">
                  <a:pos x="233" y="511"/>
                </a:cxn>
                <a:cxn ang="0">
                  <a:pos x="294" y="499"/>
                </a:cxn>
                <a:cxn ang="0">
                  <a:pos x="352" y="493"/>
                </a:cxn>
                <a:cxn ang="0">
                  <a:pos x="412" y="495"/>
                </a:cxn>
                <a:cxn ang="0">
                  <a:pos x="473" y="499"/>
                </a:cxn>
                <a:cxn ang="0">
                  <a:pos x="518" y="482"/>
                </a:cxn>
                <a:cxn ang="0">
                  <a:pos x="450" y="440"/>
                </a:cxn>
                <a:cxn ang="0">
                  <a:pos x="407" y="411"/>
                </a:cxn>
                <a:cxn ang="0">
                  <a:pos x="369" y="381"/>
                </a:cxn>
                <a:cxn ang="0">
                  <a:pos x="343" y="348"/>
                </a:cxn>
                <a:cxn ang="0">
                  <a:pos x="450" y="383"/>
                </a:cxn>
                <a:cxn ang="0">
                  <a:pos x="557" y="418"/>
                </a:cxn>
                <a:cxn ang="0">
                  <a:pos x="629" y="436"/>
                </a:cxn>
                <a:cxn ang="0">
                  <a:pos x="742" y="449"/>
                </a:cxn>
                <a:cxn ang="0">
                  <a:pos x="815" y="449"/>
                </a:cxn>
                <a:cxn ang="0">
                  <a:pos x="881" y="444"/>
                </a:cxn>
                <a:cxn ang="0">
                  <a:pos x="926" y="427"/>
                </a:cxn>
                <a:cxn ang="0">
                  <a:pos x="953" y="407"/>
                </a:cxn>
                <a:cxn ang="0">
                  <a:pos x="885" y="389"/>
                </a:cxn>
                <a:cxn ang="0">
                  <a:pos x="840" y="365"/>
                </a:cxn>
                <a:cxn ang="0">
                  <a:pos x="809" y="339"/>
                </a:cxn>
                <a:cxn ang="0">
                  <a:pos x="778" y="308"/>
                </a:cxn>
                <a:cxn ang="0">
                  <a:pos x="868" y="334"/>
                </a:cxn>
                <a:cxn ang="0">
                  <a:pos x="949" y="348"/>
                </a:cxn>
                <a:cxn ang="0">
                  <a:pos x="1034" y="356"/>
                </a:cxn>
                <a:cxn ang="0">
                  <a:pos x="1109" y="352"/>
                </a:cxn>
                <a:cxn ang="0">
                  <a:pos x="1158" y="334"/>
                </a:cxn>
                <a:cxn ang="0">
                  <a:pos x="1179" y="312"/>
                </a:cxn>
                <a:cxn ang="0">
                  <a:pos x="1131" y="291"/>
                </a:cxn>
                <a:cxn ang="0">
                  <a:pos x="1099" y="269"/>
                </a:cxn>
                <a:cxn ang="0">
                  <a:pos x="1071" y="244"/>
                </a:cxn>
                <a:cxn ang="0">
                  <a:pos x="1073" y="229"/>
                </a:cxn>
                <a:cxn ang="0">
                  <a:pos x="1150" y="246"/>
                </a:cxn>
                <a:cxn ang="0">
                  <a:pos x="1233" y="255"/>
                </a:cxn>
                <a:cxn ang="0">
                  <a:pos x="1311" y="253"/>
                </a:cxn>
                <a:cxn ang="0">
                  <a:pos x="1361" y="244"/>
                </a:cxn>
                <a:cxn ang="0">
                  <a:pos x="1393" y="229"/>
                </a:cxn>
                <a:cxn ang="0">
                  <a:pos x="1412" y="205"/>
                </a:cxn>
                <a:cxn ang="0">
                  <a:pos x="1292" y="187"/>
                </a:cxn>
                <a:cxn ang="0">
                  <a:pos x="1087" y="158"/>
                </a:cxn>
                <a:cxn ang="0">
                  <a:pos x="868" y="119"/>
                </a:cxn>
                <a:cxn ang="0">
                  <a:pos x="670" y="71"/>
                </a:cxn>
                <a:cxn ang="0">
                  <a:pos x="486" y="26"/>
                </a:cxn>
                <a:cxn ang="0">
                  <a:pos x="392" y="9"/>
                </a:cxn>
                <a:cxn ang="0">
                  <a:pos x="314" y="0"/>
                </a:cxn>
                <a:cxn ang="0">
                  <a:pos x="247" y="2"/>
                </a:cxn>
                <a:cxn ang="0">
                  <a:pos x="201" y="7"/>
                </a:cxn>
                <a:cxn ang="0">
                  <a:pos x="158" y="27"/>
                </a:cxn>
                <a:cxn ang="0">
                  <a:pos x="124" y="71"/>
                </a:cxn>
                <a:cxn ang="0">
                  <a:pos x="111" y="117"/>
                </a:cxn>
                <a:cxn ang="0">
                  <a:pos x="96" y="148"/>
                </a:cxn>
                <a:cxn ang="0">
                  <a:pos x="68" y="159"/>
                </a:cxn>
                <a:cxn ang="0">
                  <a:pos x="28" y="156"/>
                </a:cxn>
                <a:cxn ang="0">
                  <a:pos x="0" y="145"/>
                </a:cxn>
                <a:cxn ang="0">
                  <a:pos x="0" y="548"/>
                </a:cxn>
              </a:cxnLst>
              <a:rect l="0" t="0" r="r" b="b"/>
              <a:pathLst>
                <a:path w="1413" h="549">
                  <a:moveTo>
                    <a:pt x="0" y="548"/>
                  </a:moveTo>
                  <a:lnTo>
                    <a:pt x="96" y="537"/>
                  </a:lnTo>
                  <a:lnTo>
                    <a:pt x="175" y="524"/>
                  </a:lnTo>
                  <a:lnTo>
                    <a:pt x="233" y="511"/>
                  </a:lnTo>
                  <a:lnTo>
                    <a:pt x="294" y="499"/>
                  </a:lnTo>
                  <a:lnTo>
                    <a:pt x="352" y="493"/>
                  </a:lnTo>
                  <a:lnTo>
                    <a:pt x="412" y="495"/>
                  </a:lnTo>
                  <a:lnTo>
                    <a:pt x="473" y="499"/>
                  </a:lnTo>
                  <a:lnTo>
                    <a:pt x="518" y="482"/>
                  </a:lnTo>
                  <a:lnTo>
                    <a:pt x="450" y="440"/>
                  </a:lnTo>
                  <a:lnTo>
                    <a:pt x="407" y="411"/>
                  </a:lnTo>
                  <a:lnTo>
                    <a:pt x="369" y="381"/>
                  </a:lnTo>
                  <a:lnTo>
                    <a:pt x="343" y="348"/>
                  </a:lnTo>
                  <a:lnTo>
                    <a:pt x="450" y="383"/>
                  </a:lnTo>
                  <a:lnTo>
                    <a:pt x="557" y="418"/>
                  </a:lnTo>
                  <a:lnTo>
                    <a:pt x="629" y="436"/>
                  </a:lnTo>
                  <a:lnTo>
                    <a:pt x="742" y="449"/>
                  </a:lnTo>
                  <a:lnTo>
                    <a:pt x="815" y="449"/>
                  </a:lnTo>
                  <a:lnTo>
                    <a:pt x="881" y="444"/>
                  </a:lnTo>
                  <a:lnTo>
                    <a:pt x="926" y="427"/>
                  </a:lnTo>
                  <a:lnTo>
                    <a:pt x="953" y="407"/>
                  </a:lnTo>
                  <a:lnTo>
                    <a:pt x="885" y="389"/>
                  </a:lnTo>
                  <a:lnTo>
                    <a:pt x="840" y="365"/>
                  </a:lnTo>
                  <a:lnTo>
                    <a:pt x="809" y="339"/>
                  </a:lnTo>
                  <a:lnTo>
                    <a:pt x="778" y="308"/>
                  </a:lnTo>
                  <a:lnTo>
                    <a:pt x="868" y="334"/>
                  </a:lnTo>
                  <a:lnTo>
                    <a:pt x="949" y="348"/>
                  </a:lnTo>
                  <a:lnTo>
                    <a:pt x="1034" y="356"/>
                  </a:lnTo>
                  <a:lnTo>
                    <a:pt x="1109" y="352"/>
                  </a:lnTo>
                  <a:lnTo>
                    <a:pt x="1158" y="334"/>
                  </a:lnTo>
                  <a:lnTo>
                    <a:pt x="1179" y="312"/>
                  </a:lnTo>
                  <a:lnTo>
                    <a:pt x="1131" y="291"/>
                  </a:lnTo>
                  <a:lnTo>
                    <a:pt x="1099" y="269"/>
                  </a:lnTo>
                  <a:lnTo>
                    <a:pt x="1071" y="244"/>
                  </a:lnTo>
                  <a:lnTo>
                    <a:pt x="1073" y="229"/>
                  </a:lnTo>
                  <a:lnTo>
                    <a:pt x="1150" y="246"/>
                  </a:lnTo>
                  <a:lnTo>
                    <a:pt x="1233" y="255"/>
                  </a:lnTo>
                  <a:lnTo>
                    <a:pt x="1311" y="253"/>
                  </a:lnTo>
                  <a:lnTo>
                    <a:pt x="1361" y="244"/>
                  </a:lnTo>
                  <a:lnTo>
                    <a:pt x="1393" y="229"/>
                  </a:lnTo>
                  <a:lnTo>
                    <a:pt x="1412" y="205"/>
                  </a:lnTo>
                  <a:lnTo>
                    <a:pt x="1292" y="187"/>
                  </a:lnTo>
                  <a:lnTo>
                    <a:pt x="1087" y="158"/>
                  </a:lnTo>
                  <a:lnTo>
                    <a:pt x="868" y="119"/>
                  </a:lnTo>
                  <a:lnTo>
                    <a:pt x="670" y="71"/>
                  </a:lnTo>
                  <a:lnTo>
                    <a:pt x="486" y="26"/>
                  </a:lnTo>
                  <a:lnTo>
                    <a:pt x="392" y="9"/>
                  </a:lnTo>
                  <a:lnTo>
                    <a:pt x="314" y="0"/>
                  </a:lnTo>
                  <a:lnTo>
                    <a:pt x="247" y="2"/>
                  </a:lnTo>
                  <a:lnTo>
                    <a:pt x="201" y="7"/>
                  </a:lnTo>
                  <a:lnTo>
                    <a:pt x="158" y="27"/>
                  </a:lnTo>
                  <a:lnTo>
                    <a:pt x="124" y="71"/>
                  </a:lnTo>
                  <a:lnTo>
                    <a:pt x="111" y="117"/>
                  </a:lnTo>
                  <a:lnTo>
                    <a:pt x="96" y="148"/>
                  </a:lnTo>
                  <a:lnTo>
                    <a:pt x="68" y="159"/>
                  </a:lnTo>
                  <a:lnTo>
                    <a:pt x="28" y="156"/>
                  </a:lnTo>
                  <a:lnTo>
                    <a:pt x="0" y="145"/>
                  </a:lnTo>
                  <a:lnTo>
                    <a:pt x="0" y="548"/>
                  </a:lnTo>
                </a:path>
              </a:pathLst>
            </a:custGeom>
            <a:solidFill>
              <a:schemeClr val="bg1"/>
            </a:soli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043" name="Rectangle 19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40005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44" name="Rectangle 20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77165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45" name="Rectangle 2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fld id="{1D8BD707-D9CF-40AE-B4C6-C98DA3205C09}" type="datetimeFigureOut">
              <a:rPr lang="en-US" smtClean="0"/>
              <a:pPr/>
              <a:t>09/09/2010</a:t>
            </a:fld>
            <a:endParaRPr lang="en-US"/>
          </a:p>
        </p:txBody>
      </p:sp>
      <p:sp>
        <p:nvSpPr>
          <p:cNvPr id="1046" name="Rectangle 22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47" name="Rectangle 2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Book Antiqua" pitchFamily="18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Book Antiqua" pitchFamily="18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Book Antiqua" pitchFamily="18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Book Antiqua" pitchFamily="18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Book Antiqua" pitchFamily="18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Book Antiqua" pitchFamily="18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Book Antiqua" pitchFamily="18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Book Antiqua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Char char="•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emf"/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cbi.nlm.nih.gov/pubmed?term=%22Lanata%20CF%22%5bAuthor%5d" TargetMode="External"/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ncbi.nlm.nih.gov/pubmed?term=%22Black%20RE%22%5bAuthor%5d" TargetMode="Externa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hyperlink" Target="../STAT%20SOFT/EPI6.pif" TargetMode="External"/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sz="quarter"/>
          </p:nvPr>
        </p:nvSpPr>
        <p:spPr/>
        <p:txBody>
          <a:bodyPr/>
          <a:lstStyle/>
          <a:p>
            <a:r>
              <a:rPr lang="en-US" dirty="0" smtClean="0"/>
              <a:t>Rapid  Survey Method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04800"/>
            <a:ext cx="7772400" cy="1143000"/>
          </a:xfrm>
        </p:spPr>
        <p:txBody>
          <a:bodyPr/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2.  Selection of subject in each cluster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771650"/>
            <a:ext cx="8915400" cy="4114800"/>
          </a:xfrm>
        </p:spPr>
        <p:txBody>
          <a:bodyPr/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Sampling unit is individual but sampling is done at household level by Simple Random Sampling</a:t>
            </a:r>
          </a:p>
          <a:p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But in 30 X 7 – out of 7, the first sample is selected by randomly, then  then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surveyer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moves to “next household whose front door is closest”   </a:t>
            </a:r>
          </a:p>
          <a:p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-76200"/>
            <a:ext cx="7772400" cy="1143000"/>
          </a:xfrm>
        </p:spPr>
        <p:txBody>
          <a:bodyPr/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Steps in 30 cluster sampling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219200"/>
            <a:ext cx="8915400" cy="4114800"/>
          </a:xfrm>
        </p:spPr>
        <p:txBody>
          <a:bodyPr/>
          <a:lstStyle/>
          <a:p>
            <a:pPr>
              <a:buNone/>
            </a:pPr>
            <a:r>
              <a:rPr lang="en-US" sz="2400" b="1" i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Analysis (</a:t>
            </a:r>
            <a:r>
              <a:rPr lang="en-US" sz="2400" b="1" i="1" dirty="0" err="1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eg</a:t>
            </a:r>
            <a:r>
              <a:rPr lang="en-US" sz="2400" b="1" i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EPI)</a:t>
            </a:r>
            <a:endParaRPr lang="en-US" sz="2400" b="1" dirty="0" smtClean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  <a:p>
            <a:pPr marL="514350" indent="-514350"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1. Proportion </a:t>
            </a:r>
          </a:p>
          <a:p>
            <a:pPr marL="514350" indent="-514350"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                            p</a:t>
            </a:r>
            <a:r>
              <a:rPr lang="en-US" sz="2400" baseline="-25000" dirty="0" smtClean="0">
                <a:latin typeface="Times New Roman" pitchFamily="18" charset="0"/>
                <a:cs typeface="Times New Roman" pitchFamily="18" charset="0"/>
              </a:rPr>
              <a:t>i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=y</a:t>
            </a:r>
            <a:r>
              <a:rPr lang="en-US" sz="2400" baseline="-25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baseline="-25000" dirty="0" err="1" smtClean="0">
                <a:latin typeface="Times New Roman" pitchFamily="18" charset="0"/>
                <a:cs typeface="Times New Roman" pitchFamily="18" charset="0"/>
              </a:rPr>
              <a:t>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/x</a:t>
            </a:r>
            <a:r>
              <a:rPr lang="en-US" sz="2400" baseline="-25000" dirty="0" smtClean="0">
                <a:latin typeface="Times New Roman" pitchFamily="18" charset="0"/>
                <a:cs typeface="Times New Roman" pitchFamily="18" charset="0"/>
              </a:rPr>
              <a:t>i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2. Mean</a:t>
            </a:r>
          </a:p>
          <a:p>
            <a:pPr marL="514350" indent="-514350"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3. Weighted analysis in cluster sampling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      p</a:t>
            </a:r>
            <a:r>
              <a:rPr lang="en-US" sz="2400" baseline="-25000" dirty="0" smtClean="0">
                <a:latin typeface="Times New Roman" pitchFamily="18" charset="0"/>
                <a:cs typeface="Times New Roman" pitchFamily="18" charset="0"/>
              </a:rPr>
              <a:t>i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=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Σw</a:t>
            </a:r>
            <a:r>
              <a:rPr lang="en-US" sz="2400" baseline="-25000" dirty="0" err="1" smtClean="0">
                <a:latin typeface="Times New Roman" pitchFamily="18" charset="0"/>
                <a:cs typeface="Times New Roman" pitchFamily="18" charset="0"/>
              </a:rPr>
              <a:t>i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y</a:t>
            </a:r>
            <a:r>
              <a:rPr lang="en-US" sz="2400" baseline="-25000" dirty="0" err="1" smtClean="0">
                <a:latin typeface="Times New Roman" pitchFamily="18" charset="0"/>
                <a:cs typeface="Times New Roman" pitchFamily="18" charset="0"/>
              </a:rPr>
              <a:t>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/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Σw</a:t>
            </a:r>
            <a:r>
              <a:rPr lang="en-US" sz="2400" baseline="-25000" dirty="0" err="1" smtClean="0">
                <a:latin typeface="Times New Roman" pitchFamily="18" charset="0"/>
                <a:cs typeface="Times New Roman" pitchFamily="18" charset="0"/>
              </a:rPr>
              <a:t>i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x</a:t>
            </a:r>
            <a:r>
              <a:rPr lang="en-US" sz="2400" baseline="-25000" dirty="0" err="1" smtClean="0">
                <a:latin typeface="Times New Roman" pitchFamily="18" charset="0"/>
                <a:cs typeface="Times New Roman" pitchFamily="18" charset="0"/>
              </a:rPr>
              <a:t>i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Where  p</a:t>
            </a:r>
            <a:r>
              <a:rPr lang="en-US" sz="2400" baseline="-25000" dirty="0" smtClean="0">
                <a:latin typeface="Times New Roman" pitchFamily="18" charset="0"/>
                <a:cs typeface="Times New Roman" pitchFamily="18" charset="0"/>
              </a:rPr>
              <a:t>i = </a:t>
            </a:r>
            <a:r>
              <a:rPr lang="en-US" sz="2400" dirty="0" smtClean="0">
                <a:effectLst/>
                <a:latin typeface="Times New Roman" pitchFamily="18" charset="0"/>
                <a:cs typeface="Times New Roman" pitchFamily="18" charset="0"/>
              </a:rPr>
              <a:t>proportion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in </a:t>
            </a:r>
            <a:r>
              <a:rPr lang="en-US" sz="2400" i="1" dirty="0" err="1" smtClean="0">
                <a:latin typeface="Times New Roman" pitchFamily="18" charset="0"/>
                <a:cs typeface="Times New Roman" pitchFamily="18" charset="0"/>
              </a:rPr>
              <a:t>i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th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community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		y</a:t>
            </a:r>
            <a:r>
              <a:rPr lang="en-US" sz="2400" baseline="-25000" dirty="0" smtClean="0">
                <a:latin typeface="Times New Roman" pitchFamily="18" charset="0"/>
                <a:cs typeface="Times New Roman" pitchFamily="18" charset="0"/>
              </a:rPr>
              <a:t> I =  </a:t>
            </a:r>
            <a:r>
              <a:rPr lang="en-US" sz="2400" dirty="0" smtClean="0"/>
              <a:t>Total number of children vaccinated(y</a:t>
            </a:r>
            <a:r>
              <a:rPr lang="en-US" sz="2400" baseline="-25000" dirty="0" smtClean="0"/>
              <a:t> </a:t>
            </a:r>
            <a:r>
              <a:rPr lang="en-US" sz="2400" baseline="-25000" dirty="0" err="1" smtClean="0"/>
              <a:t>i</a:t>
            </a:r>
            <a:r>
              <a:rPr lang="en-US" sz="2400" dirty="0" smtClean="0"/>
              <a:t>) </a:t>
            </a:r>
          </a:p>
          <a:p>
            <a:pPr>
              <a:buNone/>
            </a:pPr>
            <a:r>
              <a:rPr lang="en-US" sz="2400" baseline="-25000" dirty="0" smtClean="0">
                <a:latin typeface="Times New Roman" pitchFamily="18" charset="0"/>
                <a:cs typeface="Times New Roman" pitchFamily="18" charset="0"/>
              </a:rPr>
              <a:t>	           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x</a:t>
            </a:r>
            <a:r>
              <a:rPr lang="en-US" sz="2400" baseline="-25000" dirty="0" smtClean="0">
                <a:latin typeface="Times New Roman" pitchFamily="18" charset="0"/>
                <a:cs typeface="Times New Roman" pitchFamily="18" charset="0"/>
              </a:rPr>
              <a:t>i  = </a:t>
            </a:r>
            <a:r>
              <a:rPr lang="en-US" sz="2400" dirty="0" smtClean="0"/>
              <a:t>Total number of children whose card were examined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		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w</a:t>
            </a:r>
            <a:r>
              <a:rPr lang="en-US" sz="2400" baseline="-25000" dirty="0" err="1" smtClean="0">
                <a:latin typeface="Times New Roman" pitchFamily="18" charset="0"/>
                <a:cs typeface="Times New Roman" pitchFamily="18" charset="0"/>
              </a:rPr>
              <a:t>i</a:t>
            </a:r>
            <a:r>
              <a:rPr lang="en-US" sz="2400" baseline="-25000" dirty="0" smtClean="0">
                <a:latin typeface="Times New Roman" pitchFamily="18" charset="0"/>
                <a:cs typeface="Times New Roman" pitchFamily="18" charset="0"/>
              </a:rPr>
              <a:t> = 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is weight attached to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i</a:t>
            </a:r>
            <a:r>
              <a:rPr lang="en-US" sz="2400" baseline="30000" dirty="0" err="1" smtClean="0">
                <a:latin typeface="Times New Roman" pitchFamily="18" charset="0"/>
                <a:cs typeface="Times New Roman" pitchFamily="18" charset="0"/>
              </a:rPr>
              <a:t>th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cluster</a:t>
            </a:r>
            <a:endParaRPr lang="en-US" sz="2400" dirty="0" smtClean="0"/>
          </a:p>
          <a:p>
            <a:pPr>
              <a:buNone/>
            </a:pPr>
            <a:r>
              <a:rPr lang="en-US" sz="2400" baseline="-25000" dirty="0" smtClean="0">
                <a:latin typeface="Times New Roman" pitchFamily="18" charset="0"/>
                <a:cs typeface="Times New Roman" pitchFamily="18" charset="0"/>
              </a:rPr>
              <a:t>	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en-US" sz="3100" b="1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Differences between the 30 by 7 cluster sample </a:t>
            </a:r>
            <a:r>
              <a:rPr lang="en-US" sz="3100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&amp; </a:t>
            </a:r>
            <a:r>
              <a:rPr lang="en-US" sz="3100" b="1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generic </a:t>
            </a:r>
            <a:r>
              <a:rPr lang="en-US" sz="3100" b="1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cluster sample</a:t>
            </a:r>
            <a:r>
              <a:rPr lang="en-US" sz="2800" dirty="0" smtClean="0">
                <a:latin typeface="Arial" pitchFamily="34" charset="0"/>
              </a:rPr>
              <a:t/>
            </a:r>
            <a:br>
              <a:rPr lang="en-US" sz="2800" dirty="0" smtClean="0">
                <a:latin typeface="Arial" pitchFamily="34" charset="0"/>
              </a:rPr>
            </a:b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76200" y="1219200"/>
          <a:ext cx="8991600" cy="5486400"/>
        </p:xfrm>
        <a:graphic>
          <a:graphicData uri="http://schemas.openxmlformats.org/drawingml/2006/table">
            <a:tbl>
              <a:tblPr/>
              <a:tblGrid>
                <a:gridCol w="4547083"/>
                <a:gridCol w="4444517"/>
              </a:tblGrid>
              <a:tr h="36576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Cluster sampling</a:t>
                      </a:r>
                      <a:endParaRPr lang="en-US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30 by 7 cluster sampling</a:t>
                      </a:r>
                      <a:endParaRPr lang="en-US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3152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Clusters are selected by random method </a:t>
                      </a:r>
                      <a:endParaRPr lang="en-US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Clusters are selected by Probability proportionate to size of population</a:t>
                      </a:r>
                      <a:endParaRPr lang="en-US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630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Sampling unit is selected by simple random method from sampling frame.</a:t>
                      </a:r>
                      <a:endParaRPr lang="en-US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Only first household in each cluster is randomly selected. Then every eligible </a:t>
                      </a: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individual in </a:t>
                      </a: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the household is selected.</a:t>
                      </a:r>
                      <a:endParaRPr lang="en-US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630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Advantages:</a:t>
                      </a:r>
                      <a:endParaRPr lang="en-US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_ Only need to obtain list of units in the selected clusters.</a:t>
                      </a:r>
                      <a:endParaRPr lang="en-US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_ Cost-effective.</a:t>
                      </a:r>
                      <a:endParaRPr lang="en-US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Advantages:</a:t>
                      </a:r>
                      <a:endParaRPr lang="en-US" sz="20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Sampling </a:t>
                      </a: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frame is not needed</a:t>
                      </a:r>
                      <a:r>
                        <a:rPr lang="en-US" sz="2000" baseline="0" dirty="0" smtClean="0">
                          <a:latin typeface="Times New Roman"/>
                          <a:ea typeface="Times New Roman"/>
                          <a:cs typeface="Times New Roman"/>
                        </a:rPr>
                        <a:t> for selected cluster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aseline="0" dirty="0" smtClean="0">
                          <a:latin typeface="Times New Roman"/>
                          <a:ea typeface="Times New Roman"/>
                          <a:cs typeface="Times New Roman"/>
                        </a:rPr>
                        <a:t>Good for </a:t>
                      </a:r>
                      <a:r>
                        <a:rPr lang="en-US" sz="2000" baseline="0" dirty="0" smtClean="0">
                          <a:latin typeface="Times New Roman"/>
                          <a:ea typeface="Times New Roman"/>
                          <a:cs typeface="Times New Roman"/>
                        </a:rPr>
                        <a:t>EPI methodology assumption</a:t>
                      </a:r>
                      <a:endParaRPr lang="en-US" sz="2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630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Disadvantages:</a:t>
                      </a:r>
                      <a:endParaRPr lang="en-US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_ Not intended for calculation of estimates from individual clusters.</a:t>
                      </a:r>
                      <a:endParaRPr lang="en-US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_ Less precise than simple random sample.</a:t>
                      </a:r>
                      <a:endParaRPr lang="en-US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Disadvantages:</a:t>
                      </a:r>
                      <a:endParaRPr lang="en-US" sz="20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If “Pocket” – Bias estimation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Every individual in household – Bias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Estimates</a:t>
                      </a:r>
                      <a:r>
                        <a:rPr lang="en-US" sz="2000" baseline="0" dirty="0" smtClean="0">
                          <a:latin typeface="Times New Roman"/>
                          <a:ea typeface="Times New Roman"/>
                          <a:cs typeface="Times New Roman"/>
                        </a:rPr>
                        <a:t> are not for cluster</a:t>
                      </a:r>
                      <a:endParaRPr lang="en-US" sz="2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dirty="0" smtClean="0"/>
              <a:t>Application of 30 cluster sampling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771650"/>
            <a:ext cx="8915400" cy="4114800"/>
          </a:xfrm>
        </p:spPr>
        <p:txBody>
          <a:bodyPr/>
          <a:lstStyle/>
          <a:p>
            <a:pPr>
              <a:buNone/>
            </a:pPr>
            <a:endParaRPr lang="en-US" dirty="0" smtClean="0"/>
          </a:p>
          <a:p>
            <a:pPr marL="457200" indent="-457200">
              <a:buAutoNum type="arabicPeriod"/>
            </a:pPr>
            <a:r>
              <a:rPr lang="en-US" sz="2400" dirty="0" smtClean="0"/>
              <a:t>Used in UNICEF’s multiple Indicator cluster survey</a:t>
            </a:r>
          </a:p>
          <a:p>
            <a:pPr marL="457200" indent="-457200">
              <a:buAutoNum type="arabicPeriod"/>
            </a:pP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2. National Iodine Deficiency Disorders Control Programme</a:t>
            </a:r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3.  A modified cluster-sampling method for post-disaster rapid assessment of needs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-152400"/>
            <a:ext cx="7772400" cy="1143000"/>
          </a:xfrm>
        </p:spPr>
        <p:txBody>
          <a:bodyPr>
            <a:normAutofit/>
          </a:bodyPr>
          <a:lstStyle/>
          <a:p>
            <a:r>
              <a:rPr lang="en-US" sz="3200" b="1" u="sng" dirty="0" smtClean="0"/>
              <a:t>Lots quality assurance sampling (LQAS)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219200"/>
            <a:ext cx="8763000" cy="4667250"/>
          </a:xfrm>
        </p:spPr>
        <p:txBody>
          <a:bodyPr>
            <a:norm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The LQAS method  - type of stratified sampling 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Used in manufacturing industry for quality control purposes. – Lot is “defects?” - “acceptable” or “not acceptable”</a:t>
            </a:r>
          </a:p>
          <a:p>
            <a:endParaRPr lang="en-US" sz="2400" i="1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400" i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What is lot in health?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   Community that is socially and geographically distinct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	Health care delivery area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	Health center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	Health records in health center.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6200"/>
            <a:ext cx="7772400" cy="13716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Steps of LQAS</a:t>
            </a:r>
            <a:br>
              <a:rPr lang="en-US" sz="3200" dirty="0" smtClean="0"/>
            </a:b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143000"/>
            <a:ext cx="9144000" cy="57150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dirty="0" smtClean="0"/>
              <a:t>1. Selection of Lot from sampling frame</a:t>
            </a:r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2. Selection of sampling units</a:t>
            </a:r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3. Sample size and critical number(decision values)        </a:t>
            </a:r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Two types of risk:</a:t>
            </a:r>
          </a:p>
          <a:p>
            <a:pPr>
              <a:buNone/>
            </a:pPr>
            <a:r>
              <a:rPr lang="en-US" sz="2400" dirty="0" smtClean="0"/>
              <a:t> </a:t>
            </a:r>
          </a:p>
          <a:p>
            <a:pPr>
              <a:buNone/>
            </a:pPr>
            <a:r>
              <a:rPr lang="en-US" sz="2400" dirty="0" smtClean="0"/>
              <a:t>(</a:t>
            </a:r>
            <a:r>
              <a:rPr lang="en-US" sz="2400" dirty="0" err="1" smtClean="0"/>
              <a:t>i</a:t>
            </a:r>
            <a:r>
              <a:rPr lang="en-US" sz="2400" dirty="0" smtClean="0"/>
              <a:t>)  Risk of accepting a “bad” lot   (Type I, </a:t>
            </a:r>
            <a:r>
              <a:rPr lang="el-GR" sz="2400" dirty="0" smtClean="0"/>
              <a:t>α</a:t>
            </a:r>
            <a:r>
              <a:rPr lang="en-US" sz="2400" dirty="0" smtClean="0"/>
              <a:t> error)</a:t>
            </a:r>
          </a:p>
          <a:p>
            <a:pPr>
              <a:buNone/>
            </a:pPr>
            <a:r>
              <a:rPr lang="en-US" sz="2400" dirty="0" smtClean="0"/>
              <a:t>(ii) Risk of not accepting a “good” lot,  (Type II , </a:t>
            </a:r>
            <a:r>
              <a:rPr lang="el-GR" sz="2400" dirty="0" smtClean="0"/>
              <a:t>β</a:t>
            </a:r>
            <a:r>
              <a:rPr lang="en-US" sz="2400" dirty="0" smtClean="0"/>
              <a:t> Error)</a:t>
            </a:r>
          </a:p>
          <a:p>
            <a:pPr>
              <a:buNone/>
            </a:pPr>
            <a:endParaRPr lang="en-US" sz="2400" dirty="0" smtClean="0"/>
          </a:p>
          <a:p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400050"/>
            <a:ext cx="9144000" cy="1143000"/>
          </a:xfrm>
        </p:spPr>
        <p:txBody>
          <a:bodyPr/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Sample size &amp; critical number of permissible “defect” per lot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771650"/>
            <a:ext cx="8915400" cy="41148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There are two options:</a:t>
            </a:r>
            <a:br>
              <a:rPr lang="en-US" sz="2400" dirty="0" smtClean="0">
                <a:latin typeface="Times New Roman" pitchFamily="18" charset="0"/>
                <a:cs typeface="Times New Roman" pitchFamily="18" charset="0"/>
              </a:rPr>
            </a:b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1.Use of  tables, where different upper and lower performance levels are shown for given type I and type II errors.</a:t>
            </a:r>
          </a:p>
          <a:p>
            <a:pPr>
              <a:buNone/>
            </a:pPr>
            <a:r>
              <a:rPr lang="en-U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pPr>
              <a:buNone/>
            </a:pPr>
            <a:r>
              <a:rPr lang="en-U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2. Use of operative characteristics curves, where the probability of acceptance of lot is plotted according to the prevalence of defect in the lot.   </a:t>
            </a:r>
          </a:p>
          <a:p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Analysis</a:t>
            </a:r>
            <a:br>
              <a:rPr lang="en-US" sz="3200" dirty="0" smtClean="0"/>
            </a:b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sz="2600" dirty="0" smtClean="0"/>
          </a:p>
          <a:p>
            <a:r>
              <a:rPr lang="en-US" sz="2600" dirty="0" smtClean="0"/>
              <a:t>Overall proportion of defects</a:t>
            </a:r>
          </a:p>
          <a:p>
            <a:endParaRPr lang="en-US" sz="2600" dirty="0" smtClean="0"/>
          </a:p>
          <a:p>
            <a:endParaRPr lang="en-US" sz="2600" dirty="0" smtClean="0"/>
          </a:p>
          <a:p>
            <a:endParaRPr lang="en-US" sz="2600" dirty="0" smtClean="0"/>
          </a:p>
          <a:p>
            <a:pPr>
              <a:buNone/>
            </a:pPr>
            <a:r>
              <a:rPr lang="en-US" sz="2600" dirty="0" smtClean="0"/>
              <a:t> </a:t>
            </a:r>
          </a:p>
          <a:p>
            <a:r>
              <a:rPr lang="en-US" sz="2600" dirty="0" smtClean="0"/>
              <a:t>Defective items in each lot  </a:t>
            </a:r>
            <a:endParaRPr lang="en-US" sz="2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Special case of LQAS: 19 X 5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839200" cy="4743450"/>
          </a:xfrm>
        </p:spPr>
        <p:txBody>
          <a:bodyPr>
            <a:noAutofit/>
          </a:bodyPr>
          <a:lstStyle/>
          <a:p>
            <a:r>
              <a:rPr lang="en-US" sz="2400" dirty="0" smtClean="0"/>
              <a:t>Divide area in 5 area</a:t>
            </a:r>
          </a:p>
          <a:p>
            <a:r>
              <a:rPr lang="en-US" sz="2400" dirty="0" smtClean="0"/>
              <a:t>19 set of interview is done in each  of 5 supervision area (SA)</a:t>
            </a:r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Why 19?</a:t>
            </a:r>
          </a:p>
          <a:p>
            <a:pPr lvl="0"/>
            <a:r>
              <a:rPr lang="en-US" sz="2400" dirty="0" smtClean="0"/>
              <a:t> provides an acceptable level of error for making management decisions; at least 92% of the time it correctly identifies SAs that have reached their coverage target. </a:t>
            </a:r>
          </a:p>
          <a:p>
            <a:pPr lvl="0"/>
            <a:r>
              <a:rPr lang="en-US" sz="2400" dirty="0" smtClean="0"/>
              <a:t>Samples larger than 19 have practically the same statistical precision as 19. They do not result in better information, and they cost more.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9050"/>
            <a:ext cx="7772400" cy="895350"/>
          </a:xfrm>
        </p:spPr>
        <p:txBody>
          <a:bodyPr/>
          <a:lstStyle/>
          <a:p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>Why 19? </a:t>
            </a:r>
            <a:r>
              <a:rPr lang="en-US" sz="3200" b="0" dirty="0" err="1" smtClean="0">
                <a:latin typeface="Times New Roman" pitchFamily="18" charset="0"/>
                <a:cs typeface="Times New Roman" pitchFamily="18" charset="0"/>
              </a:rPr>
              <a:t>Contd</a:t>
            </a:r>
            <a:r>
              <a:rPr lang="en-US" sz="3200" b="0" dirty="0" smtClean="0">
                <a:latin typeface="Times New Roman" pitchFamily="18" charset="0"/>
                <a:cs typeface="Times New Roman" pitchFamily="18" charset="0"/>
              </a:rPr>
              <a:t>…..</a:t>
            </a:r>
            <a:endParaRPr lang="en-US" sz="3200" b="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990600"/>
            <a:ext cx="8915400" cy="4114800"/>
          </a:xfrm>
        </p:spPr>
        <p:txBody>
          <a:bodyPr/>
          <a:lstStyle/>
          <a:p>
            <a:pPr lvl="0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Good for deciding which are higher performing supervision areas to learn from </a:t>
            </a:r>
          </a:p>
          <a:p>
            <a:pPr lvl="0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Good for deciding what are the lower performing supervision areas </a:t>
            </a:r>
          </a:p>
          <a:p>
            <a:pPr lvl="0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Good for identifying knowledge/practices that have high coverage from those of low coverage </a:t>
            </a:r>
          </a:p>
          <a:p>
            <a:pPr lvl="0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Good for setting priorities among supervision areas with large differences in coverage </a:t>
            </a:r>
          </a:p>
          <a:p>
            <a:pPr lvl="0"/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Good for setting priorities among knowledge/practices within an SA </a:t>
            </a:r>
          </a:p>
          <a:p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Framework: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Introduction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History of rapid surveys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Why rapid surveys?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Approaches of rapid survey methods </a:t>
            </a:r>
          </a:p>
          <a:p>
            <a:pPr lvl="1"/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Cluster sampling</a:t>
            </a:r>
          </a:p>
          <a:p>
            <a:pPr lvl="1"/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Lots Quality Assurance Sampling</a:t>
            </a:r>
          </a:p>
          <a:p>
            <a:pPr lvl="1"/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Qualitative methods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Uses of rapid survey methods</a:t>
            </a:r>
          </a:p>
          <a:p>
            <a:r>
              <a:rPr lang="en-US" sz="2400" dirty="0" smtClean="0"/>
              <a:t>References</a:t>
            </a:r>
          </a:p>
          <a:p>
            <a:r>
              <a:rPr lang="en-US" sz="2400" dirty="0" smtClean="0"/>
              <a:t>Cluster analysis by using EPI6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52400"/>
            <a:ext cx="9144000" cy="1143000"/>
          </a:xfrm>
        </p:spPr>
        <p:txBody>
          <a:bodyPr>
            <a:noAutofit/>
          </a:bodyPr>
          <a:lstStyle/>
          <a:p>
            <a:r>
              <a:rPr lang="en-US" sz="2800" dirty="0" smtClean="0"/>
              <a:t>Percent of women (15-49) who know 2 or more ways to prevent HIV transmission in 5 Supervision Areas?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58200" cy="4114800"/>
          </a:xfrm>
        </p:spPr>
        <p:txBody>
          <a:bodyPr/>
          <a:lstStyle/>
          <a:p>
            <a:r>
              <a:rPr lang="en-US" sz="2400" dirty="0" smtClean="0"/>
              <a:t>Step 1. Defining Catchment Area and Supervision Areas  </a:t>
            </a:r>
          </a:p>
          <a:p>
            <a:endParaRPr lang="en-US" dirty="0"/>
          </a:p>
        </p:txBody>
      </p:sp>
      <p:pic>
        <p:nvPicPr>
          <p:cNvPr id="4" name="Picture 3"/>
          <p:cNvPicPr/>
          <p:nvPr/>
        </p:nvPicPr>
        <p:blipFill>
          <a:blip r:embed="rId3"/>
          <a:srcRect l="6261"/>
          <a:stretch>
            <a:fillRect/>
          </a:stretch>
        </p:blipFill>
        <p:spPr bwMode="auto">
          <a:xfrm>
            <a:off x="685800" y="2133600"/>
            <a:ext cx="73152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-304800"/>
            <a:ext cx="7772400" cy="1143000"/>
          </a:xfrm>
        </p:spPr>
        <p:txBody>
          <a:bodyPr/>
          <a:lstStyle/>
          <a:p>
            <a:r>
              <a:rPr lang="en-US" sz="3200" dirty="0" smtClean="0"/>
              <a:t>Selection of study subjects</a:t>
            </a:r>
            <a:endParaRPr lang="en-US" sz="3200" dirty="0"/>
          </a:p>
        </p:txBody>
      </p:sp>
      <p:pic>
        <p:nvPicPr>
          <p:cNvPr id="4" name="Picture 3"/>
          <p:cNvPicPr/>
          <p:nvPr/>
        </p:nvPicPr>
        <p:blipFill>
          <a:blip r:embed="rId3"/>
          <a:srcRect t="2231" b="8537"/>
          <a:stretch>
            <a:fillRect/>
          </a:stretch>
        </p:blipFill>
        <p:spPr bwMode="auto">
          <a:xfrm>
            <a:off x="152400" y="457200"/>
            <a:ext cx="8915400" cy="6400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ChangeArrowheads="1"/>
          </p:cNvSpPr>
          <p:nvPr/>
        </p:nvSpPr>
        <p:spPr bwMode="auto">
          <a:xfrm>
            <a:off x="0" y="0"/>
            <a:ext cx="9144000" cy="172354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</a:pPr>
            <a:r>
              <a:rPr lang="en-US" sz="2800" dirty="0" smtClean="0">
                <a:solidFill>
                  <a:srgbClr val="FFFF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             </a:t>
            </a:r>
            <a:r>
              <a:rPr lang="en-US" sz="3200" b="1" dirty="0" smtClean="0">
                <a:solidFill>
                  <a:srgbClr val="FFFF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19 by 5 LQAS          </a:t>
            </a:r>
            <a:r>
              <a:rPr lang="en-US" sz="3200" b="1" dirty="0" err="1" smtClean="0">
                <a:solidFill>
                  <a:srgbClr val="FFFF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contd</a:t>
            </a:r>
            <a:r>
              <a:rPr lang="en-US" sz="3200" b="1" dirty="0" smtClean="0">
                <a:solidFill>
                  <a:srgbClr val="FFFF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….</a:t>
            </a:r>
            <a:endParaRPr kumimoji="0" lang="en-US" sz="3200" b="1" i="0" u="none" strike="noStrike" cap="none" normalizeH="0" baseline="0" dirty="0" smtClean="0">
              <a:ln>
                <a:noFill/>
              </a:ln>
              <a:solidFill>
                <a:srgbClr val="FFFF00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2800" dirty="0" smtClean="0">
                <a:solidFill>
                  <a:srgbClr val="FFFF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</a:t>
            </a:r>
            <a:r>
              <a:rPr lang="en-US" sz="2800" b="1" dirty="0" smtClean="0">
                <a:solidFill>
                  <a:srgbClr val="FFFF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Step 3: Data collection</a:t>
            </a:r>
            <a:endParaRPr kumimoji="0" lang="en-US" sz="2800" b="1" i="0" u="none" strike="noStrike" cap="none" normalizeH="0" baseline="0" dirty="0" smtClean="0">
              <a:ln>
                <a:noFill/>
              </a:ln>
              <a:solidFill>
                <a:srgbClr val="FFFF00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2800" dirty="0" smtClean="0">
                <a:solidFill>
                  <a:srgbClr val="00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</a:t>
            </a: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Suppose following is data was collected. </a:t>
            </a: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</p:txBody>
      </p:sp>
      <p:pic>
        <p:nvPicPr>
          <p:cNvPr id="60417" name="Picture 2"/>
          <p:cNvPicPr>
            <a:picLocks noChangeAspect="1" noChangeArrowheads="1"/>
          </p:cNvPicPr>
          <p:nvPr/>
        </p:nvPicPr>
        <p:blipFill>
          <a:blip r:embed="rId3"/>
          <a:srcRect t="24776" r="50546"/>
          <a:stretch>
            <a:fillRect/>
          </a:stretch>
        </p:blipFill>
        <p:spPr bwMode="auto">
          <a:xfrm>
            <a:off x="304800" y="1600199"/>
            <a:ext cx="8305800" cy="2818151"/>
          </a:xfrm>
          <a:prstGeom prst="rect">
            <a:avLst/>
          </a:prstGeom>
          <a:noFill/>
        </p:spPr>
      </p:pic>
      <p:sp>
        <p:nvSpPr>
          <p:cNvPr id="60419" name="Rectangle 3"/>
          <p:cNvSpPr>
            <a:spLocks noChangeArrowheads="1"/>
          </p:cNvSpPr>
          <p:nvPr/>
        </p:nvSpPr>
        <p:spPr bwMode="auto">
          <a:xfrm>
            <a:off x="152400" y="4419600"/>
            <a:ext cx="9144000" cy="24314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1" i="0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</a:t>
            </a:r>
            <a:r>
              <a:rPr kumimoji="0" lang="en-US" sz="2800" b="1" i="0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Step 4. Analysis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800" b="0" i="0" u="none" strike="noStrike" cap="none" normalizeH="0" baseline="0" dirty="0" smtClean="0">
              <a:ln>
                <a:noFill/>
              </a:ln>
              <a:solidFill>
                <a:schemeClr val="tx2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Add Number Correct in all SAs: 12 + 9 + 16 + 11 +14 = </a:t>
            </a:r>
            <a:r>
              <a:rPr kumimoji="0" lang="en-US" sz="2400" b="1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62 </a:t>
            </a: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Add all Samples Sizes: 19 + 19 + 19+ 19 + 19 = </a:t>
            </a:r>
            <a:r>
              <a:rPr kumimoji="0" lang="en-US" sz="2400" b="1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95 </a:t>
            </a: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Knowledge Coverage Estimate = Average Coverage = 62/95 = </a:t>
            </a:r>
            <a:r>
              <a:rPr kumimoji="0" lang="en-US" sz="2400" b="1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65.3%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2400" b="1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                                           </a:t>
            </a: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= </a:t>
            </a:r>
            <a:r>
              <a:rPr kumimoji="0" lang="en-US" sz="2400" b="1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70% </a:t>
            </a: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>
            <a:normAutofit/>
          </a:bodyPr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Step 5. Use table to find Decision Rule</a:t>
            </a:r>
            <a:r>
              <a:rPr lang="en-US" sz="3200" dirty="0" smtClean="0"/>
              <a:t/>
            </a:r>
            <a:br>
              <a:rPr lang="en-US" sz="3200" dirty="0" smtClean="0"/>
            </a:br>
            <a:endParaRPr lang="en-US" sz="3200" dirty="0"/>
          </a:p>
        </p:txBody>
      </p:sp>
      <p:pic>
        <p:nvPicPr>
          <p:cNvPr id="4" name="Picture 3"/>
          <p:cNvPicPr/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762001"/>
            <a:ext cx="9144000" cy="60197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Rectangle 5"/>
          <p:cNvSpPr/>
          <p:nvPr/>
        </p:nvSpPr>
        <p:spPr bwMode="auto">
          <a:xfrm>
            <a:off x="0" y="3048000"/>
            <a:ext cx="9144000" cy="304800"/>
          </a:xfrm>
          <a:prstGeom prst="rect">
            <a:avLst/>
          </a:prstGeom>
          <a:noFill/>
          <a:ln w="57150" cap="flat" cmpd="sng" algn="ctr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Book Antiqua" pitchFamily="18" charset="0"/>
            </a:endParaRPr>
          </a:p>
        </p:txBody>
      </p:sp>
      <p:sp>
        <p:nvSpPr>
          <p:cNvPr id="7" name="Rectangle 6"/>
          <p:cNvSpPr/>
          <p:nvPr/>
        </p:nvSpPr>
        <p:spPr bwMode="auto">
          <a:xfrm>
            <a:off x="6248400" y="1219200"/>
            <a:ext cx="457200" cy="4648200"/>
          </a:xfrm>
          <a:prstGeom prst="rect">
            <a:avLst/>
          </a:prstGeom>
          <a:noFill/>
          <a:ln w="57150" cap="flat" cmpd="sng" algn="ctr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Book Antiqua" pitchFamily="18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248400" y="3048000"/>
            <a:ext cx="457200" cy="40011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2000" b="1" dirty="0" smtClean="0">
                <a:solidFill>
                  <a:srgbClr val="FF0000"/>
                </a:solidFill>
              </a:rPr>
              <a:t>11</a:t>
            </a:r>
            <a:endParaRPr lang="en-US" sz="20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21" dur="2000" fill="hold"/>
                                        <p:tgtEl>
                                          <p:spTgt spid="8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2" animBg="1"/>
      <p:bldP spid="7" grpId="0" animBg="1"/>
      <p:bldP spid="8" grpId="0" animBg="1"/>
      <p:bldP spid="8" grpId="1" animBg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Step 6. Deciding “defect”</a:t>
            </a:r>
            <a:br>
              <a:rPr lang="en-US" dirty="0" smtClean="0"/>
            </a:br>
            <a:endParaRPr lang="en-US" dirty="0"/>
          </a:p>
        </p:txBody>
      </p:sp>
      <p:pic>
        <p:nvPicPr>
          <p:cNvPr id="5" name="Picture 4"/>
          <p:cNvPicPr/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152400" y="1143000"/>
            <a:ext cx="8915400" cy="5486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ChangeArrowheads="1"/>
          </p:cNvSpPr>
          <p:nvPr/>
        </p:nvSpPr>
        <p:spPr bwMode="auto">
          <a:xfrm>
            <a:off x="0" y="0"/>
            <a:ext cx="9017084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1" i="0" u="none" strike="noStrike" cap="none" normalizeH="0" baseline="0" dirty="0" smtClean="0">
                <a:ln>
                  <a:noFill/>
                </a:ln>
                <a:solidFill>
                  <a:srgbClr val="FFFF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Similarly we can study multiple indicators for single area.</a:t>
            </a:r>
            <a:endParaRPr kumimoji="0" lang="en-US" sz="2800" b="1" i="0" u="none" strike="noStrike" cap="none" normalizeH="0" baseline="0" dirty="0" smtClean="0">
              <a:ln>
                <a:noFill/>
              </a:ln>
              <a:solidFill>
                <a:srgbClr val="FFFF00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pic>
        <p:nvPicPr>
          <p:cNvPr id="54273" name="Picture 6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147230" y="685800"/>
            <a:ext cx="8844370" cy="5943600"/>
          </a:xfrm>
          <a:prstGeom prst="rect">
            <a:avLst/>
          </a:prstGeom>
          <a:noFill/>
        </p:spPr>
      </p:pic>
      <p:sp>
        <p:nvSpPr>
          <p:cNvPr id="54275" name="Rectangle 3"/>
          <p:cNvSpPr>
            <a:spLocks noChangeArrowheads="1"/>
          </p:cNvSpPr>
          <p:nvPr/>
        </p:nvSpPr>
        <p:spPr bwMode="auto">
          <a:xfrm>
            <a:off x="0" y="3686175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76200"/>
            <a:ext cx="9144000" cy="1143000"/>
          </a:xfrm>
        </p:spPr>
        <p:txBody>
          <a:bodyPr/>
          <a:lstStyle/>
          <a:p>
            <a:pPr lvl="0"/>
            <a:r>
              <a:rPr lang="en-US" sz="3200" dirty="0" smtClean="0">
                <a:solidFill>
                  <a:srgbClr val="FFFF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Also we can study multiple indicators for 5 areas</a:t>
            </a:r>
            <a:r>
              <a:rPr lang="en-US" dirty="0" smtClean="0">
                <a:solidFill>
                  <a:srgbClr val="FFFF00"/>
                </a:solidFill>
                <a:effectLst/>
                <a:latin typeface="Arial" pitchFamily="34" charset="0"/>
              </a:rPr>
              <a:t/>
            </a:r>
            <a:br>
              <a:rPr lang="en-US" dirty="0" smtClean="0">
                <a:solidFill>
                  <a:srgbClr val="FFFF00"/>
                </a:solidFill>
                <a:effectLst/>
                <a:latin typeface="Arial" pitchFamily="34" charset="0"/>
              </a:rPr>
            </a:br>
            <a:endParaRPr lang="en-US" dirty="0"/>
          </a:p>
        </p:txBody>
      </p:sp>
      <p:pic>
        <p:nvPicPr>
          <p:cNvPr id="4" name="Picture 3"/>
          <p:cNvPicPr/>
          <p:nvPr/>
        </p:nvPicPr>
        <p:blipFill>
          <a:blip r:embed="rId3"/>
          <a:srcRect l="3478" r="6087" b="3846"/>
          <a:stretch>
            <a:fillRect/>
          </a:stretch>
        </p:blipFill>
        <p:spPr bwMode="auto">
          <a:xfrm>
            <a:off x="228600" y="762000"/>
            <a:ext cx="8686800" cy="5867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en-US" sz="3600" b="0" dirty="0" smtClean="0">
                <a:solidFill>
                  <a:srgbClr val="FFFF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Steps to decide lots from larger (&gt;5) areas</a:t>
            </a:r>
            <a:r>
              <a:rPr lang="en-US" dirty="0" smtClean="0">
                <a:latin typeface="Arial" pitchFamily="34" charset="0"/>
              </a:rPr>
              <a:t/>
            </a:r>
            <a:br>
              <a:rPr lang="en-US" dirty="0" smtClean="0">
                <a:latin typeface="Arial" pitchFamily="34" charset="0"/>
              </a:rPr>
            </a:br>
            <a:endParaRPr lang="en-US" dirty="0"/>
          </a:p>
        </p:txBody>
      </p:sp>
      <p:sp>
        <p:nvSpPr>
          <p:cNvPr id="50177" name="Rectangle 1"/>
          <p:cNvSpPr>
            <a:spLocks noChangeArrowheads="1"/>
          </p:cNvSpPr>
          <p:nvPr/>
        </p:nvSpPr>
        <p:spPr bwMode="auto">
          <a:xfrm>
            <a:off x="381000" y="1384280"/>
            <a:ext cx="8763000" cy="56323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Step 1. List communities and total population</a:t>
            </a:r>
            <a:endParaRPr lang="en-US" sz="2400" dirty="0" smtClean="0"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Step 2. Calculate the cumulative population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Step 3. Calculate the sampling interval (cumulative population/19) </a:t>
            </a: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Step 4. Choose a random number between to sampling interval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Step 5. Beginning with the random number, use the sampling interval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to identify communities for the 19 sets of interviews.</a:t>
            </a:r>
            <a:r>
              <a:rPr kumimoji="0" lang="en-US" sz="2400" b="1" i="0" u="none" strike="noStrike" cap="none" normalizeH="0" baseline="0" dirty="0" smtClean="0">
                <a:ln>
                  <a:noFill/>
                </a:ln>
                <a:effectLst/>
                <a:latin typeface="Calibri" pitchFamily="34" charset="0"/>
                <a:ea typeface="Times New Roman" pitchFamily="18" charset="0"/>
                <a:cs typeface="PAGBBA+CenturyGothic"/>
              </a:rPr>
              <a:t> </a:t>
            </a: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Step 6. Selection of 19 interviewee from household. </a:t>
            </a: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Step 7. As above </a:t>
            </a:r>
            <a:endParaRPr kumimoji="0" lang="en-US" sz="2400" b="0" i="0" u="none" strike="noStrike" cap="none" normalizeH="0" baseline="0" dirty="0" smtClean="0">
              <a:ln>
                <a:noFill/>
              </a:ln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457200"/>
            <a:ext cx="8991600" cy="64008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3500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Advantages</a:t>
            </a:r>
          </a:p>
          <a:p>
            <a:r>
              <a:rPr lang="en-US" sz="2600" dirty="0" smtClean="0"/>
              <a:t>For each lot is binary (acceptable or not):valid for stratum (lot)</a:t>
            </a:r>
          </a:p>
          <a:p>
            <a:r>
              <a:rPr lang="en-US" sz="2600" dirty="0" smtClean="0"/>
              <a:t>Overall proportion/average</a:t>
            </a:r>
          </a:p>
          <a:p>
            <a:r>
              <a:rPr lang="en-US" sz="2600" dirty="0" smtClean="0"/>
              <a:t>As evaluation &amp; monitoring tool</a:t>
            </a:r>
          </a:p>
          <a:p>
            <a:pPr>
              <a:buNone/>
            </a:pPr>
            <a:endParaRPr lang="en-US" i="1" dirty="0" smtClean="0"/>
          </a:p>
          <a:p>
            <a:pPr>
              <a:buNone/>
            </a:pPr>
            <a:r>
              <a:rPr lang="en-US" sz="3500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Constrains</a:t>
            </a:r>
          </a:p>
          <a:p>
            <a:pPr>
              <a:buNone/>
            </a:pPr>
            <a:r>
              <a:rPr lang="en-US" sz="2400" dirty="0" smtClean="0"/>
              <a:t>l. Sampling frame is needed, therefore it is applies to community level or at small populations. </a:t>
            </a:r>
          </a:p>
          <a:p>
            <a:pPr>
              <a:buNone/>
            </a:pPr>
            <a:r>
              <a:rPr lang="en-US" sz="2400" dirty="0" smtClean="0"/>
              <a:t>2. Misclassification (type I and type II error)</a:t>
            </a:r>
          </a:p>
          <a:p>
            <a:pPr>
              <a:buNone/>
            </a:pPr>
            <a:r>
              <a:rPr lang="en-US" sz="2400" dirty="0" smtClean="0"/>
              <a:t>3. Dedicated staff is needed</a:t>
            </a:r>
          </a:p>
          <a:p>
            <a:pPr>
              <a:buNone/>
            </a:pPr>
            <a:r>
              <a:rPr lang="en-US" sz="2400" dirty="0" smtClean="0"/>
              <a:t>4. Supervisor is important </a:t>
            </a:r>
          </a:p>
          <a:p>
            <a:pPr>
              <a:buNone/>
            </a:pPr>
            <a:r>
              <a:rPr lang="en-US" sz="2400" dirty="0" smtClean="0"/>
              <a:t>5. Logistic management </a:t>
            </a:r>
            <a:r>
              <a:rPr lang="en-US" sz="2400" dirty="0" err="1" smtClean="0"/>
              <a:t>eg</a:t>
            </a:r>
            <a:r>
              <a:rPr lang="en-US" sz="2400" dirty="0" smtClean="0"/>
              <a:t> Vehicles</a:t>
            </a:r>
          </a:p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152400" y="1595120"/>
          <a:ext cx="8763006" cy="5126356"/>
        </p:xfrm>
        <a:graphic>
          <a:graphicData uri="http://schemas.openxmlformats.org/drawingml/2006/table">
            <a:tbl>
              <a:tblPr/>
              <a:tblGrid>
                <a:gridCol w="4381503"/>
                <a:gridCol w="4381503"/>
              </a:tblGrid>
              <a:tr h="184256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r>
                        <a:rPr lang="en-US" sz="2000" b="1" dirty="0">
                          <a:solidFill>
                            <a:srgbClr val="FFFF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T</a:t>
                      </a:r>
                      <a:r>
                        <a:rPr lang="en-US" sz="2000" b="1" dirty="0" smtClean="0">
                          <a:solidFill>
                            <a:srgbClr val="FFFF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raditional </a:t>
                      </a:r>
                      <a:r>
                        <a:rPr lang="en-US" sz="2000" b="1" dirty="0">
                          <a:solidFill>
                            <a:srgbClr val="FFFF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stratified random sample</a:t>
                      </a:r>
                      <a:endParaRPr lang="en-US" sz="2000" dirty="0">
                        <a:solidFill>
                          <a:srgbClr val="FFFF00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r>
                        <a:rPr lang="en-US" sz="2000" b="1" dirty="0">
                          <a:solidFill>
                            <a:srgbClr val="FFFF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LQAS</a:t>
                      </a:r>
                      <a:endParaRPr lang="en-US" sz="2000" dirty="0">
                        <a:solidFill>
                          <a:srgbClr val="FFFF00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5233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r>
                        <a:rPr lang="en-US" sz="23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To see the overall estimation </a:t>
                      </a:r>
                      <a:endParaRPr lang="en-US" sz="23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3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to determine whether individual</a:t>
                      </a:r>
                    </a:p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r>
                        <a:rPr lang="en-US" sz="23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lots are acceptable or not</a:t>
                      </a: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06561"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endParaRPr lang="en-US" sz="23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3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to obtain </a:t>
                      </a:r>
                      <a:r>
                        <a:rPr lang="en-US" sz="23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overall population </a:t>
                      </a:r>
                      <a:r>
                        <a:rPr lang="en-US" sz="23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estimates by treating the lots as strata, and combining </a:t>
                      </a:r>
                      <a:r>
                        <a:rPr lang="en-US" sz="23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the samples </a:t>
                      </a:r>
                      <a:r>
                        <a:rPr lang="en-US" sz="23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from all of the lots to create a stratified sample.</a:t>
                      </a: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0656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3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Sample </a:t>
                      </a:r>
                      <a:r>
                        <a:rPr lang="en-US" sz="23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size </a:t>
                      </a:r>
                      <a:endParaRPr lang="en-US" sz="2300" dirty="0" smtClean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3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in </a:t>
                      </a:r>
                      <a:r>
                        <a:rPr lang="en-US" sz="23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each stratum, or lot, is </a:t>
                      </a:r>
                      <a:r>
                        <a:rPr lang="en-US" sz="23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large enough </a:t>
                      </a:r>
                      <a:r>
                        <a:rPr lang="en-US" sz="23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to estimate the sample proportion to within some desired level of precision.</a:t>
                      </a: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3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Sample size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3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Typically </a:t>
                      </a:r>
                      <a:r>
                        <a:rPr lang="en-US" sz="23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smaller than that of a traditional stratified sample because, for each </a:t>
                      </a:r>
                      <a:r>
                        <a:rPr lang="en-US" sz="23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lot or </a:t>
                      </a:r>
                      <a:r>
                        <a:rPr lang="en-US" sz="23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stratum, only a binary decision is </a:t>
                      </a:r>
                      <a:r>
                        <a:rPr lang="en-US" sz="23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made.</a:t>
                      </a:r>
                      <a:endParaRPr lang="en-US" sz="23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6081" name="Rectangle 1"/>
          <p:cNvSpPr>
            <a:spLocks noChangeArrowheads="1"/>
          </p:cNvSpPr>
          <p:nvPr/>
        </p:nvSpPr>
        <p:spPr bwMode="auto">
          <a:xfrm>
            <a:off x="0" y="0"/>
            <a:ext cx="9183924" cy="430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Difference between LQAS and traditional stratified random sample</a:t>
            </a:r>
            <a:endParaRPr kumimoji="0" lang="en-US" sz="2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 smtClean="0"/>
              <a:t>INTRODUCTION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Small, community-based surveys </a:t>
            </a:r>
          </a:p>
          <a:p>
            <a:endParaRPr lang="en-US" sz="2400" dirty="0" smtClean="0"/>
          </a:p>
          <a:p>
            <a:endParaRPr lang="en-US" sz="2400" dirty="0" smtClean="0"/>
          </a:p>
          <a:p>
            <a:r>
              <a:rPr lang="en-US" sz="2400" dirty="0" smtClean="0"/>
              <a:t>Take 5-7 days to gather field data </a:t>
            </a:r>
          </a:p>
          <a:p>
            <a:endParaRPr lang="en-US" sz="2400" dirty="0" smtClean="0"/>
          </a:p>
          <a:p>
            <a:endParaRPr lang="en-US" sz="2400" dirty="0" smtClean="0"/>
          </a:p>
          <a:p>
            <a:r>
              <a:rPr lang="en-US" sz="2400" dirty="0" smtClean="0"/>
              <a:t>2-3 weeks to analyze and prepare a final presentation and report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228594" y="914400"/>
          <a:ext cx="8763006" cy="5938330"/>
        </p:xfrm>
        <a:graphic>
          <a:graphicData uri="http://schemas.openxmlformats.org/drawingml/2006/table">
            <a:tbl>
              <a:tblPr/>
              <a:tblGrid>
                <a:gridCol w="4381503"/>
                <a:gridCol w="4381503"/>
              </a:tblGrid>
              <a:tr h="1935176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Advantages</a:t>
                      </a:r>
                      <a:r>
                        <a:rPr lang="en-US" sz="20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: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_ Production of estimates </a:t>
                      </a:r>
                      <a:r>
                        <a:rPr lang="en-US" sz="20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&amp;</a:t>
                      </a:r>
                      <a:r>
                        <a:rPr lang="en-US" sz="2000" baseline="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</a:t>
                      </a:r>
                      <a:r>
                        <a:rPr lang="en-US" sz="20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corresponding </a:t>
                      </a: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confidence intervals for </a:t>
                      </a:r>
                      <a:r>
                        <a:rPr lang="en-US" sz="20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each stratum.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_ Increased precision over a SRS.</a:t>
                      </a: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r>
                        <a:rPr lang="en-US" sz="20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Advantage</a:t>
                      </a:r>
                    </a:p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endParaRPr lang="en-US" sz="20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Although the cost of an LQAS sample is lower because of the decreased sample</a:t>
                      </a:r>
                    </a:p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size, the information gained from such a sample is limited.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-the sampling can be done more frequently</a:t>
                      </a:r>
                    </a:p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within each lot to assess change because of the smaller sample sizes required.</a:t>
                      </a: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95813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Disadvantages</a:t>
                      </a:r>
                      <a:r>
                        <a:rPr lang="en-US" sz="2000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: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_ A list of all the units with in each stratum required.</a:t>
                      </a: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r>
                        <a:rPr lang="en-US" sz="20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Disadvantages</a:t>
                      </a:r>
                    </a:p>
                    <a:p>
                      <a:pPr marL="0" marR="0" algn="just">
                        <a:spcBef>
                          <a:spcPts val="805"/>
                        </a:spcBef>
                        <a:spcAft>
                          <a:spcPts val="535"/>
                        </a:spcAft>
                      </a:pPr>
                      <a:endParaRPr lang="en-US" sz="20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each lot only an acceptable/not acceptable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verdict is possible. there is no measure of the degree of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“unacceptability”.</a:t>
                      </a:r>
                    </a:p>
                  </a:txBody>
                  <a:tcPr marL="53172" marR="531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0" y="152400"/>
            <a:ext cx="914400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</a:pPr>
            <a:r>
              <a:rPr lang="en-US" sz="2200" b="1" dirty="0" smtClean="0">
                <a:solidFill>
                  <a:srgbClr val="FFFF00"/>
                </a:solidFill>
                <a:latin typeface="Arial" pitchFamily="34" charset="0"/>
                <a:ea typeface="Times New Roman" pitchFamily="18" charset="0"/>
              </a:rPr>
              <a:t>Difference between LQAS and traditional stratified random sample</a:t>
            </a:r>
            <a:endParaRPr lang="en-US" sz="2200" dirty="0" smtClean="0">
              <a:solidFill>
                <a:srgbClr val="FFFF00"/>
              </a:solidFill>
              <a:latin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-152400"/>
            <a:ext cx="7772400" cy="1143000"/>
          </a:xfrm>
        </p:spPr>
        <p:txBody>
          <a:bodyPr/>
          <a:lstStyle/>
          <a:p>
            <a:r>
              <a:rPr lang="en-US" sz="3200" b="1" dirty="0" smtClean="0"/>
              <a:t>Application of LQAS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771650"/>
            <a:ext cx="8686800" cy="41148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b="1" dirty="0" smtClean="0"/>
              <a:t> 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1.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Used in monitoring of lymphatic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filariasis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in India. LQAS was applied for rapid monitoring of coverage after every round of mass drug administration (MDA).</a:t>
            </a: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2. Used in Sputum Acid-Fast Bacillus Smears for Assessing Sputum Smear Microscopy Centers under RNTCP, TN for quality control.</a:t>
            </a: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3. Used in Utilization of antenatal care</a:t>
            </a:r>
          </a:p>
          <a:p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Picture 3"/>
          <p:cNvPicPr/>
          <p:nvPr/>
        </p:nvPicPr>
        <p:blipFill>
          <a:blip r:embed="rId3"/>
          <a:srcRect l="1709" r="3419" b="1258"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400050"/>
            <a:ext cx="9144000" cy="1143000"/>
          </a:xfrm>
        </p:spPr>
        <p:txBody>
          <a:bodyPr>
            <a:normAutofit fontScale="90000"/>
          </a:bodyPr>
          <a:lstStyle/>
          <a:p>
            <a:r>
              <a:rPr lang="en-US" sz="3600" b="1" dirty="0" smtClean="0">
                <a:latin typeface="Times New Roman" pitchFamily="18" charset="0"/>
                <a:cs typeface="Times New Roman" pitchFamily="18" charset="0"/>
              </a:rPr>
              <a:t>C. Case-control method for rapid epidemiological assessment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771650"/>
            <a:ext cx="8229600" cy="4114800"/>
          </a:xfrm>
        </p:spPr>
        <p:txBody>
          <a:bodyPr>
            <a:normAutofit fontScale="70000" lnSpcReduction="20000"/>
          </a:bodyPr>
          <a:lstStyle/>
          <a:p>
            <a:r>
              <a:rPr lang="en-US" dirty="0" smtClean="0"/>
              <a:t>Potential method of sampling for rapid assessment (by choosing appropriate samples of cases and control). </a:t>
            </a:r>
          </a:p>
          <a:p>
            <a:endParaRPr lang="en-US" dirty="0" smtClean="0"/>
          </a:p>
          <a:p>
            <a:r>
              <a:rPr lang="en-US" dirty="0" smtClean="0"/>
              <a:t>It differs from other technique, as it is retrospective study. Case-control methodology began as means of identifying the risk factors. </a:t>
            </a:r>
          </a:p>
          <a:p>
            <a:endParaRPr lang="en-US" dirty="0" smtClean="0"/>
          </a:p>
          <a:p>
            <a:r>
              <a:rPr lang="en-US" dirty="0" smtClean="0"/>
              <a:t>Used for rapid assessment for water and environmental sanitation intervention is known. </a:t>
            </a:r>
          </a:p>
          <a:p>
            <a:endParaRPr lang="en-US" dirty="0" smtClean="0"/>
          </a:p>
          <a:p>
            <a:r>
              <a:rPr lang="en-US" dirty="0" smtClean="0"/>
              <a:t>Also this method can be used rapid assessment tool in epidemic investigation to test hypothesis.         </a:t>
            </a:r>
          </a:p>
          <a:p>
            <a:pPr>
              <a:buNone/>
            </a:pPr>
            <a:r>
              <a:rPr lang="en-US" dirty="0" smtClean="0"/>
              <a:t> 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400050"/>
            <a:ext cx="9144000" cy="1143000"/>
          </a:xfrm>
        </p:spPr>
        <p:txBody>
          <a:bodyPr>
            <a:normAutofit fontScale="90000"/>
          </a:bodyPr>
          <a:lstStyle/>
          <a:p>
            <a:r>
              <a:rPr lang="en-US" sz="3600" b="1" dirty="0" smtClean="0">
                <a:latin typeface="Times New Roman" pitchFamily="18" charset="0"/>
                <a:cs typeface="Times New Roman" pitchFamily="18" charset="0"/>
              </a:rPr>
              <a:t>D. Use of qualitative research methodology for rapid assessment in social and behavioral research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771650"/>
            <a:ext cx="8915400" cy="4114800"/>
          </a:xfrm>
        </p:spPr>
        <p:txBody>
          <a:bodyPr/>
          <a:lstStyle/>
          <a:p>
            <a:pPr>
              <a:buNone/>
            </a:pPr>
            <a:r>
              <a:rPr lang="en-US" b="1" dirty="0" smtClean="0"/>
              <a:t>1. Focus group discussion (FGD)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		</a:t>
            </a:r>
            <a:r>
              <a:rPr lang="en-US" sz="2400" dirty="0" smtClean="0"/>
              <a:t>1. As Idea generation tool </a:t>
            </a:r>
          </a:p>
          <a:p>
            <a:pPr>
              <a:buNone/>
            </a:pPr>
            <a:r>
              <a:rPr lang="en-US" sz="2400" dirty="0" smtClean="0"/>
              <a:t>		2. In combination with quantitative study </a:t>
            </a:r>
          </a:p>
          <a:p>
            <a:pPr>
              <a:buNone/>
            </a:pPr>
            <a:r>
              <a:rPr lang="en-US" sz="2400" dirty="0" smtClean="0"/>
              <a:t>		3. As a primary data collection method</a:t>
            </a:r>
          </a:p>
          <a:p>
            <a:pPr>
              <a:buNone/>
            </a:pPr>
            <a:endParaRPr lang="en-US" b="1" dirty="0" smtClean="0"/>
          </a:p>
          <a:p>
            <a:pPr>
              <a:buNone/>
            </a:pPr>
            <a:r>
              <a:rPr lang="en-US" b="1" dirty="0" smtClean="0"/>
              <a:t>2. Key informant interviews</a:t>
            </a:r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/>
              <a:t>2. Key informant interviews</a:t>
            </a:r>
            <a:br>
              <a:rPr lang="en-US" sz="3200" dirty="0" smtClean="0"/>
            </a:b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E.g.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Kilombero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District Tanzania</a:t>
            </a:r>
            <a:r>
              <a:rPr lang="en-US" sz="3200" dirty="0" smtClean="0"/>
              <a:t/>
            </a:r>
            <a:br>
              <a:rPr lang="en-US" sz="3200" dirty="0" smtClean="0"/>
            </a:br>
            <a:endParaRPr lang="en-US" sz="3200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76200" y="1397000"/>
          <a:ext cx="8915400" cy="508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85488"/>
                <a:gridCol w="3729912"/>
              </a:tblGrid>
              <a:tr h="5080000">
                <a:tc>
                  <a:txBody>
                    <a:bodyPr/>
                    <a:lstStyle/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b="1" dirty="0" smtClean="0"/>
                        <a:t>Step 1: Questionnaires</a:t>
                      </a:r>
                    </a:p>
                    <a:p>
                      <a:r>
                        <a:rPr lang="en-US" b="0" dirty="0" smtClean="0"/>
                        <a:t>Sent by </a:t>
                      </a:r>
                      <a:r>
                        <a:rPr lang="en-US" b="0" dirty="0" err="1" smtClean="0"/>
                        <a:t>Disrict</a:t>
                      </a:r>
                      <a:r>
                        <a:rPr lang="en-US" b="0" dirty="0" smtClean="0"/>
                        <a:t> education officer  </a:t>
                      </a:r>
                    </a:p>
                    <a:p>
                      <a:endParaRPr lang="en-US" b="0" dirty="0" smtClean="0"/>
                    </a:p>
                    <a:p>
                      <a:endParaRPr lang="en-US" sz="2400" b="1" dirty="0" smtClean="0"/>
                    </a:p>
                    <a:p>
                      <a:endParaRPr lang="en-US" sz="2400" b="1" dirty="0" smtClean="0"/>
                    </a:p>
                    <a:p>
                      <a:r>
                        <a:rPr lang="en-US" sz="2400" b="1" dirty="0" smtClean="0"/>
                        <a:t>Step 2: Validation</a:t>
                      </a:r>
                    </a:p>
                    <a:p>
                      <a:r>
                        <a:rPr lang="en-US" b="0" dirty="0" smtClean="0"/>
                        <a:t>Urine filtration by mobile laboratory </a:t>
                      </a:r>
                    </a:p>
                    <a:p>
                      <a:endParaRPr lang="en-US" b="0" dirty="0" smtClean="0"/>
                    </a:p>
                    <a:p>
                      <a:r>
                        <a:rPr lang="en-US" sz="2400" b="1" dirty="0" smtClean="0"/>
                        <a:t>  </a:t>
                      </a:r>
                    </a:p>
                    <a:p>
                      <a:endParaRPr lang="en-US" sz="2400" b="1" dirty="0" smtClean="0"/>
                    </a:p>
                    <a:p>
                      <a:endParaRPr lang="en-US" sz="2400" b="1" dirty="0" smtClean="0"/>
                    </a:p>
                    <a:p>
                      <a:endParaRPr lang="en-US" sz="2400" b="1" dirty="0" smtClean="0"/>
                    </a:p>
                    <a:p>
                      <a:r>
                        <a:rPr lang="en-US" sz="2400" b="1" dirty="0" smtClean="0"/>
                        <a:t>Outcome</a:t>
                      </a:r>
                      <a:endParaRPr lang="en-US" sz="2400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304800" y="1524000"/>
            <a:ext cx="4953000" cy="70173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Tx/>
              <a:buChar char="-"/>
            </a:pPr>
            <a:r>
              <a:rPr lang="en-US" sz="2400" dirty="0" smtClean="0"/>
              <a:t>77 school (class 1, 3, 5)</a:t>
            </a:r>
          </a:p>
          <a:p>
            <a:pPr>
              <a:buFontTx/>
              <a:buChar char="-"/>
            </a:pPr>
            <a:r>
              <a:rPr lang="en-US" sz="2400" dirty="0" smtClean="0"/>
              <a:t> Mean – 85/school </a:t>
            </a:r>
          </a:p>
          <a:p>
            <a:pPr>
              <a:buFontTx/>
              <a:buChar char="-"/>
            </a:pPr>
            <a:endParaRPr lang="en-US" sz="2400" dirty="0" smtClean="0"/>
          </a:p>
          <a:p>
            <a:pPr>
              <a:buFontTx/>
              <a:buChar char="-"/>
            </a:pPr>
            <a:endParaRPr lang="en-US" sz="2400" dirty="0" smtClean="0"/>
          </a:p>
          <a:p>
            <a:pPr>
              <a:buFontTx/>
              <a:buChar char="-"/>
            </a:pPr>
            <a:r>
              <a:rPr lang="en-US" sz="2400" dirty="0" smtClean="0"/>
              <a:t>Teacher &amp; student questionnaire distributed </a:t>
            </a:r>
          </a:p>
          <a:p>
            <a:pPr>
              <a:buFontTx/>
              <a:buChar char="-"/>
            </a:pPr>
            <a:r>
              <a:rPr lang="en-US" sz="2400" dirty="0" smtClean="0"/>
              <a:t>Symptoms of </a:t>
            </a:r>
            <a:r>
              <a:rPr lang="en-US" sz="2400" dirty="0" err="1" smtClean="0"/>
              <a:t>schistosomiasis</a:t>
            </a:r>
            <a:r>
              <a:rPr lang="en-US" sz="2400" dirty="0" smtClean="0"/>
              <a:t> assessed</a:t>
            </a:r>
          </a:p>
          <a:p>
            <a:pPr>
              <a:buFontTx/>
              <a:buChar char="-"/>
            </a:pPr>
            <a:endParaRPr lang="en-US" sz="2400" dirty="0" smtClean="0"/>
          </a:p>
          <a:p>
            <a:endParaRPr lang="en-US" sz="2400" dirty="0" smtClean="0"/>
          </a:p>
          <a:p>
            <a:endParaRPr lang="en-US" sz="2400" dirty="0" smtClean="0"/>
          </a:p>
          <a:p>
            <a:r>
              <a:rPr lang="en-US" sz="2400" dirty="0" smtClean="0"/>
              <a:t>- Positive children treated 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52400" y="400050"/>
            <a:ext cx="9601200" cy="1143000"/>
          </a:xfrm>
        </p:spPr>
        <p:txBody>
          <a:bodyPr/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Uses of rapid survey methods as monitoring tool in national programs in India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771650"/>
            <a:ext cx="8839200" cy="4781550"/>
          </a:xfrm>
        </p:spPr>
        <p:txBody>
          <a:bodyPr>
            <a:normAutofit fontScale="70000" lnSpcReduction="20000"/>
          </a:bodyPr>
          <a:lstStyle/>
          <a:p>
            <a:pPr marL="514350" indent="-514350">
              <a:buNone/>
            </a:pPr>
            <a:r>
              <a:rPr lang="en-US" dirty="0" smtClean="0"/>
              <a:t>1. Applicability of LQAS, and adopting these modifications for monitoring leprosy elimination in Tamil Nadu state, which was highly endemic for leprosy.</a:t>
            </a:r>
          </a:p>
          <a:p>
            <a:pPr marL="514350" indent="-514350">
              <a:buNone/>
            </a:pPr>
            <a:r>
              <a:rPr lang="en-US" dirty="0" smtClean="0"/>
              <a:t> </a:t>
            </a:r>
          </a:p>
          <a:p>
            <a:pPr>
              <a:buNone/>
            </a:pPr>
            <a:r>
              <a:rPr lang="en-US" dirty="0" smtClean="0"/>
              <a:t>2. Immunization coverage of infants, children and women residing in a primary health centre (PHC) area in Rajasthan was evaluated both by lot quality assurance sampling (LQAS) and by the 30-cluster sampling method.</a:t>
            </a:r>
          </a:p>
          <a:p>
            <a:pPr>
              <a:buNone/>
            </a:pPr>
            <a:r>
              <a:rPr lang="en-US" dirty="0" smtClean="0"/>
              <a:t> </a:t>
            </a:r>
          </a:p>
          <a:p>
            <a:pPr>
              <a:buNone/>
            </a:pPr>
            <a:r>
              <a:rPr lang="en-US" dirty="0" smtClean="0"/>
              <a:t>3. Using LQAS in Polio Eradication Efforts.</a:t>
            </a:r>
          </a:p>
          <a:p>
            <a:pPr>
              <a:buNone/>
            </a:pPr>
            <a:r>
              <a:rPr lang="en-US" dirty="0" smtClean="0"/>
              <a:t> </a:t>
            </a:r>
          </a:p>
          <a:p>
            <a:pPr>
              <a:buNone/>
            </a:pPr>
            <a:r>
              <a:rPr lang="en-US" dirty="0" smtClean="0"/>
              <a:t>4. 30 cluster sampling used as validation of spot-testing kits to determine iodine content in salt in two states:  Madhya Pradesh &amp; Delhi.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6200"/>
            <a:ext cx="7772400" cy="990600"/>
          </a:xfrm>
        </p:spPr>
        <p:txBody>
          <a:bodyPr/>
          <a:lstStyle/>
          <a:p>
            <a:r>
              <a:rPr lang="en-US" dirty="0" smtClean="0"/>
              <a:t>References: 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742950"/>
            <a:ext cx="8991600" cy="5124450"/>
          </a:xfrm>
        </p:spPr>
        <p:txBody>
          <a:bodyPr/>
          <a:lstStyle/>
          <a:p>
            <a:pPr lvl="0"/>
            <a:r>
              <a:rPr lang="en-US" sz="1800" dirty="0" smtClean="0"/>
              <a:t>Anker M. Epidemiological and statistical methods for rapid health assessment. </a:t>
            </a:r>
            <a:r>
              <a:rPr lang="en-US" sz="1800" u="sng" dirty="0" smtClean="0"/>
              <a:t>World Health Stat Q.</a:t>
            </a:r>
            <a:r>
              <a:rPr lang="en-US" sz="1800" dirty="0" smtClean="0"/>
              <a:t> 1991;44(3):94-97.</a:t>
            </a:r>
            <a:endParaRPr lang="en-US" sz="1800" b="1" dirty="0" smtClean="0"/>
          </a:p>
          <a:p>
            <a:pPr lvl="0"/>
            <a:r>
              <a:rPr lang="en-US" sz="1800" dirty="0" err="1" smtClean="0"/>
              <a:t>Baltazer</a:t>
            </a:r>
            <a:r>
              <a:rPr lang="en-US" sz="1800" dirty="0" smtClean="0"/>
              <a:t> JC. The potential of the case-control method for rapid epidemiological assessment. </a:t>
            </a:r>
            <a:r>
              <a:rPr lang="en-US" sz="1800" u="sng" dirty="0" smtClean="0"/>
              <a:t>World Health Stat Q.</a:t>
            </a:r>
            <a:r>
              <a:rPr lang="en-US" sz="1800" dirty="0" smtClean="0"/>
              <a:t> 1991;44(3):140-143.</a:t>
            </a:r>
            <a:endParaRPr lang="en-US" sz="1800" b="1" dirty="0" smtClean="0"/>
          </a:p>
          <a:p>
            <a:pPr lvl="0"/>
            <a:r>
              <a:rPr lang="en-US" sz="1800" u="sng" dirty="0" err="1" smtClean="0">
                <a:hlinkClick r:id="rId3"/>
              </a:rPr>
              <a:t>Lanata</a:t>
            </a:r>
            <a:r>
              <a:rPr lang="en-US" sz="1800" u="sng" dirty="0" smtClean="0">
                <a:hlinkClick r:id="rId3"/>
              </a:rPr>
              <a:t> CF</a:t>
            </a:r>
            <a:r>
              <a:rPr lang="en-US" sz="1800" dirty="0" smtClean="0"/>
              <a:t>, </a:t>
            </a:r>
            <a:r>
              <a:rPr lang="en-US" sz="1800" u="sng" dirty="0" smtClean="0">
                <a:hlinkClick r:id="rId4"/>
              </a:rPr>
              <a:t>Black RE</a:t>
            </a:r>
            <a:r>
              <a:rPr lang="en-US" sz="1800" dirty="0" smtClean="0"/>
              <a:t>. Lot quality assurance sampling techniques in health surveys in developing countries: advantages and current constraints. </a:t>
            </a:r>
            <a:r>
              <a:rPr lang="en-US" sz="1800" u="sng" dirty="0" smtClean="0"/>
              <a:t>World Health Stat Q.</a:t>
            </a:r>
            <a:r>
              <a:rPr lang="en-US" sz="1800" dirty="0" smtClean="0"/>
              <a:t> 1991;44(3):133-9.</a:t>
            </a:r>
            <a:endParaRPr lang="en-US" sz="1800" b="1" dirty="0" smtClean="0"/>
          </a:p>
          <a:p>
            <a:pPr lvl="0"/>
            <a:r>
              <a:rPr lang="en-US" sz="1800" dirty="0" err="1" smtClean="0"/>
              <a:t>Valadez</a:t>
            </a:r>
            <a:r>
              <a:rPr lang="en-US" sz="1800" dirty="0" smtClean="0"/>
              <a:t> JJ, Weiss W, </a:t>
            </a:r>
            <a:r>
              <a:rPr lang="en-US" sz="1800" dirty="0" err="1" smtClean="0"/>
              <a:t>Leburg</a:t>
            </a:r>
            <a:r>
              <a:rPr lang="en-US" sz="1800" dirty="0" smtClean="0"/>
              <a:t> C, Davis R. Assessing Community Health Programs: A Participant’s Manual and Workbook, Using LQAS for Baseline Surveys and Regular Monitoring. Core group. 2002 March.</a:t>
            </a:r>
          </a:p>
          <a:p>
            <a:pPr lvl="0"/>
            <a:r>
              <a:rPr lang="en-US" sz="1800" dirty="0" smtClean="0"/>
              <a:t>R </a:t>
            </a:r>
            <a:r>
              <a:rPr lang="en-US" sz="1800" dirty="0" err="1" smtClean="0"/>
              <a:t>R</a:t>
            </a:r>
            <a:r>
              <a:rPr lang="en-US" sz="1800" dirty="0" smtClean="0"/>
              <a:t> </a:t>
            </a:r>
            <a:r>
              <a:rPr lang="en-US" sz="1800" dirty="0" err="1" smtClean="0"/>
              <a:t>Frerichs</a:t>
            </a:r>
            <a:r>
              <a:rPr lang="en-US" sz="1800" dirty="0" smtClean="0"/>
              <a:t> and K T Tar. Computer-assisted rapid surveys in developing countries. Public Health Rep. 1989 Jan–Feb; 104(1): 14–23. {PUBMED}</a:t>
            </a:r>
          </a:p>
          <a:p>
            <a:pPr lvl="0"/>
            <a:r>
              <a:rPr lang="en-US" sz="1800" dirty="0" err="1" smtClean="0"/>
              <a:t>Serfling</a:t>
            </a:r>
            <a:r>
              <a:rPr lang="en-US" sz="1800" dirty="0" smtClean="0"/>
              <a:t> RE, Sherman </a:t>
            </a:r>
            <a:r>
              <a:rPr lang="en-US" sz="1800" dirty="0" err="1" smtClean="0"/>
              <a:t>lL</a:t>
            </a:r>
            <a:r>
              <a:rPr lang="en-US" sz="1800" dirty="0" smtClean="0"/>
              <a:t>, Attribute Sampling Methods for Local Health Departments</a:t>
            </a:r>
            <a:r>
              <a:rPr lang="en-US" sz="1800" i="1" dirty="0" smtClean="0"/>
              <a:t>, </a:t>
            </a:r>
            <a:r>
              <a:rPr lang="en-US" sz="1800" dirty="0" smtClean="0"/>
              <a:t>Publication No. 1230, U.S. Department of Health and Human Services, Public Health Service, Washington, DC, 1965, 178 pp.  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066800"/>
            <a:ext cx="8915400" cy="4114800"/>
          </a:xfrm>
        </p:spPr>
        <p:txBody>
          <a:bodyPr/>
          <a:lstStyle/>
          <a:p>
            <a:pPr lvl="0"/>
            <a:r>
              <a:rPr lang="en-US" sz="2000" dirty="0" err="1" smtClean="0"/>
              <a:t>Lemeshow</a:t>
            </a:r>
            <a:r>
              <a:rPr lang="en-US" sz="2000" dirty="0" smtClean="0"/>
              <a:t> S, and Robinson D: Surveys to measure programme coverage and impact: a review of the methodology used by the Expanded Programme on Immunization. </a:t>
            </a:r>
            <a:r>
              <a:rPr lang="en-US" sz="2000" i="1" dirty="0" smtClean="0"/>
              <a:t>World Health Statistics Quarterly</a:t>
            </a:r>
            <a:r>
              <a:rPr lang="en-US" sz="2000" dirty="0" smtClean="0"/>
              <a:t> 38, 65-75, 1985.</a:t>
            </a:r>
          </a:p>
          <a:p>
            <a:pPr lvl="0"/>
            <a:r>
              <a:rPr lang="en-US" sz="2000" dirty="0" err="1" smtClean="0"/>
              <a:t>Frerichs</a:t>
            </a:r>
            <a:r>
              <a:rPr lang="en-US" sz="2000" dirty="0" smtClean="0"/>
              <a:t> RR, and Tar </a:t>
            </a:r>
            <a:r>
              <a:rPr lang="en-US" sz="2000" dirty="0" err="1" smtClean="0"/>
              <a:t>Tar</a:t>
            </a:r>
            <a:r>
              <a:rPr lang="en-US" sz="2000" dirty="0" smtClean="0"/>
              <a:t> K: Computer-assisted rapid surveys in developing countries. </a:t>
            </a:r>
            <a:r>
              <a:rPr lang="en-US" sz="2000" i="1" dirty="0" smtClean="0"/>
              <a:t>Public Health Reports</a:t>
            </a:r>
            <a:r>
              <a:rPr lang="en-US" sz="2000" dirty="0" smtClean="0"/>
              <a:t> 104 (1), 14-23, 1989.</a:t>
            </a:r>
          </a:p>
          <a:p>
            <a:pPr lvl="0"/>
            <a:r>
              <a:rPr lang="en-US" sz="2000" dirty="0" err="1" smtClean="0"/>
              <a:t>Frerichs</a:t>
            </a:r>
            <a:r>
              <a:rPr lang="en-US" sz="2000" dirty="0" smtClean="0"/>
              <a:t> RR: Simple analytic procedures for rapid microcomputer-assisted surveys in developing countries. </a:t>
            </a:r>
            <a:r>
              <a:rPr lang="en-US" sz="2000" i="1" dirty="0" smtClean="0"/>
              <a:t>Public Health Reports</a:t>
            </a:r>
            <a:r>
              <a:rPr lang="en-US" sz="2000" dirty="0" smtClean="0"/>
              <a:t> 104 (1), 24-35, 1989.</a:t>
            </a:r>
          </a:p>
          <a:p>
            <a:pPr lvl="0"/>
            <a:r>
              <a:rPr lang="en-US" sz="2000" dirty="0" smtClean="0"/>
              <a:t>Bennett S, Woods T, </a:t>
            </a:r>
            <a:r>
              <a:rPr lang="en-US" sz="2000" dirty="0" err="1" smtClean="0"/>
              <a:t>Liyanage</a:t>
            </a:r>
            <a:r>
              <a:rPr lang="en-US" sz="2000" dirty="0" smtClean="0"/>
              <a:t> WM, Smith DL: A simplified general method for cluster-sample surveys of health in developing countries. </a:t>
            </a:r>
            <a:r>
              <a:rPr lang="en-US" sz="2000" i="1" dirty="0" smtClean="0"/>
              <a:t>World Health Statistics Quarterly</a:t>
            </a:r>
            <a:r>
              <a:rPr lang="en-US" sz="2000" dirty="0" smtClean="0"/>
              <a:t>, 44 (3), 98-106, 1991.</a:t>
            </a:r>
          </a:p>
          <a:p>
            <a:pPr lvl="0"/>
            <a:r>
              <a:rPr lang="en-US" sz="2000" dirty="0" smtClean="0"/>
              <a:t>Sandra MJ, </a:t>
            </a:r>
            <a:r>
              <a:rPr lang="en-US" sz="2000" dirty="0" err="1" smtClean="0"/>
              <a:t>Joia</a:t>
            </a:r>
            <a:r>
              <a:rPr lang="en-US" sz="2000" dirty="0" smtClean="0"/>
              <a:t> de S, Ralf K, Richard C. A toolkit for rapid assessment of health systems and pandemic influenza preparedness and response. London: London School of Hygiene and Tropical Medicine. 2008  Sep 26. </a:t>
            </a:r>
          </a:p>
          <a:p>
            <a:pPr lvl="0"/>
            <a:r>
              <a:rPr lang="en-US" sz="2000" dirty="0" err="1" smtClean="0"/>
              <a:t>Dongre</a:t>
            </a:r>
            <a:r>
              <a:rPr lang="en-US" sz="2000" dirty="0" smtClean="0"/>
              <a:t> AR, </a:t>
            </a:r>
            <a:r>
              <a:rPr lang="en-US" sz="2000" dirty="0" err="1" smtClean="0"/>
              <a:t>Deshmukh</a:t>
            </a:r>
            <a:r>
              <a:rPr lang="en-US" sz="2000" dirty="0" smtClean="0"/>
              <a:t> PR, Garg BS. </a:t>
            </a:r>
            <a:r>
              <a:rPr lang="en-US" sz="2000" b="1" dirty="0" smtClean="0"/>
              <a:t>An Approach to Monitor and Initiate Community Led Actions for Antenatal Care in Rural India – A Pilot Study. </a:t>
            </a:r>
            <a:r>
              <a:rPr lang="en-US" sz="2000" dirty="0" smtClean="0"/>
              <a:t>OJHAS Vol. 8, Issue 2: (2009 Apr-Jun)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r>
              <a:rPr lang="en-US" sz="4000" dirty="0" smtClean="0">
                <a:solidFill>
                  <a:srgbClr val="FFFF00"/>
                </a:solidFill>
                <a:effectLst/>
                <a:hlinkClick r:id="rId3" action="ppaction://hlinkfile"/>
              </a:rPr>
              <a:t>Cluster  analysis by using EPI6</a:t>
            </a:r>
            <a:endParaRPr lang="en-US" sz="4000" dirty="0">
              <a:solidFill>
                <a:srgbClr val="FFFF00"/>
              </a:solidFill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History of rapid surveys</a:t>
            </a:r>
            <a:r>
              <a:rPr lang="en-US" dirty="0" smtClean="0"/>
              <a:t> 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839200" cy="5086350"/>
          </a:xfrm>
        </p:spPr>
        <p:txBody>
          <a:bodyPr>
            <a:noAutofit/>
          </a:bodyPr>
          <a:lstStyle/>
          <a:p>
            <a:r>
              <a:rPr lang="en-US" sz="2400" dirty="0" smtClean="0"/>
              <a:t>1965- </a:t>
            </a:r>
            <a:r>
              <a:rPr lang="en-US" sz="2400" dirty="0" err="1" smtClean="0"/>
              <a:t>Serfling</a:t>
            </a:r>
            <a:r>
              <a:rPr lang="en-US" sz="2400" dirty="0" smtClean="0"/>
              <a:t> &amp; Sherman- LOCAL immunization status of 1-4 year old children</a:t>
            </a:r>
          </a:p>
          <a:p>
            <a:endParaRPr lang="en-US" sz="2400" dirty="0" smtClean="0"/>
          </a:p>
          <a:p>
            <a:r>
              <a:rPr lang="en-US" sz="2400" dirty="0" smtClean="0"/>
              <a:t>Henderson  &amp; colleagues to provide community-based information for guiding Smallpox Eradication Program in West Africa. </a:t>
            </a:r>
          </a:p>
          <a:p>
            <a:endParaRPr lang="en-US" sz="2400" dirty="0" smtClean="0"/>
          </a:p>
          <a:p>
            <a:r>
              <a:rPr lang="en-US" sz="2400" dirty="0" smtClean="0"/>
              <a:t>1985 - </a:t>
            </a:r>
            <a:r>
              <a:rPr lang="en-US" sz="2400" dirty="0" err="1" smtClean="0"/>
              <a:t>Lemeshow</a:t>
            </a:r>
            <a:r>
              <a:rPr lang="en-US" sz="2400" dirty="0" smtClean="0"/>
              <a:t> &amp; Robinson were commissioned by WHO to statistically describe EPI 30 x 7 survey methodology. </a:t>
            </a:r>
          </a:p>
          <a:p>
            <a:endParaRPr lang="en-US" sz="2400" dirty="0" smtClean="0"/>
          </a:p>
          <a:p>
            <a:r>
              <a:rPr lang="en-US" sz="2400" dirty="0" smtClean="0"/>
              <a:t>In 1991 Bennett &amp; colleagues published a seminal article on two-stage cluster surveys which expanded on the 1989 publications by </a:t>
            </a:r>
            <a:r>
              <a:rPr lang="en-US" sz="2400" dirty="0" err="1" smtClean="0"/>
              <a:t>Frerichs</a:t>
            </a:r>
            <a:r>
              <a:rPr lang="en-US" sz="2400" dirty="0" smtClean="0"/>
              <a:t>. 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Why rapid survey method?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771650"/>
            <a:ext cx="8915400" cy="4114800"/>
          </a:xfrm>
        </p:spPr>
        <p:txBody>
          <a:bodyPr/>
          <a:lstStyle/>
          <a:p>
            <a:r>
              <a:rPr lang="en-US" sz="2400" dirty="0" smtClean="0">
                <a:latin typeface="Arial" pitchFamily="34" charset="0"/>
                <a:cs typeface="Arial" pitchFamily="34" charset="0"/>
              </a:rPr>
              <a:t>Traditional survey methods- costly  &amp; time-consuming, usually provide information at regional or national level only.</a:t>
            </a:r>
          </a:p>
          <a:p>
            <a:endParaRPr lang="en-US" sz="24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400" dirty="0" smtClean="0">
                <a:latin typeface="Arial" pitchFamily="34" charset="0"/>
                <a:cs typeface="Arial" pitchFamily="34" charset="0"/>
              </a:rPr>
              <a:t>Local program manager lacks  information on local health needs </a:t>
            </a:r>
          </a:p>
          <a:p>
            <a:endParaRPr lang="en-US" sz="24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400" b="1" dirty="0" smtClean="0">
                <a:solidFill>
                  <a:srgbClr val="FFFF00"/>
                </a:solidFill>
                <a:latin typeface="Arial" pitchFamily="34" charset="0"/>
                <a:cs typeface="Arial" pitchFamily="34" charset="0"/>
              </a:rPr>
              <a:t>Monitoring &amp; Evaluation tool</a:t>
            </a:r>
          </a:p>
          <a:p>
            <a:endParaRPr lang="en-US" sz="24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400" dirty="0" smtClean="0">
                <a:latin typeface="Arial" pitchFamily="34" charset="0"/>
                <a:cs typeface="Arial" pitchFamily="34" charset="0"/>
              </a:rPr>
              <a:t>Low cost, Low resources in short time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b="1" dirty="0" smtClean="0"/>
              <a:t>Approaches of rapid survey method</a:t>
            </a:r>
            <a:r>
              <a:rPr lang="en-US" sz="3600" dirty="0" smtClean="0"/>
              <a:t> 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763000" cy="4525963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1. Sampling methods for rapid health survey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        - 30 cluster sampling (30 by 7 sampling used in EPI evaluation)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        -Lots quality assurance sampling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        - Case control methodology</a:t>
            </a: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2.  Collection, organization and presentation of aggregate-level data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	- Qualitative methods (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FGD,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In-depth interview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, Key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informant interview)</a:t>
            </a: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3. Rapid assessment of health needs in mass emergencies.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Cluster sampling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b="1" u="sng" dirty="0" smtClean="0">
                <a:latin typeface="Times New Roman" pitchFamily="18" charset="0"/>
                <a:cs typeface="Times New Roman" pitchFamily="18" charset="0"/>
              </a:rPr>
              <a:t>3o cluster sampling</a:t>
            </a:r>
          </a:p>
          <a:p>
            <a:endParaRPr lang="en-US" sz="2400" b="1" u="sng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30 by 7 cluster sampling method</a:t>
            </a:r>
          </a:p>
          <a:p>
            <a:endParaRPr lang="en-US" sz="24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WHOs  EPI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is a two-stage cluster sample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en-US" sz="3800" dirty="0" smtClean="0">
                <a:latin typeface="Times New Roman" pitchFamily="18" charset="0"/>
                <a:cs typeface="Times New Roman" pitchFamily="18" charset="0"/>
              </a:rPr>
              <a:t>Steps in 30 cluster sampling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eg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30 by 7 cluster sampling)</a:t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990600"/>
            <a:ext cx="8458200" cy="60198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For sample size (c) calculation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pPr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 		c=p(1-p)D/s</a:t>
            </a:r>
            <a:r>
              <a:rPr lang="en-US" sz="2400" i="1" baseline="30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 b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 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where  p= proportion 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            b= expected no. of responses per cluster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            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D =</a:t>
            </a: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 Design effect= 1+(</a:t>
            </a:r>
            <a:r>
              <a:rPr lang="en-US" sz="2400" i="1" dirty="0" smtClean="0">
                <a:latin typeface="Times New Roman" pitchFamily="18" charset="0"/>
                <a:cs typeface="Times New Roman" pitchFamily="18" charset="0"/>
              </a:rPr>
              <a:t>b-1)</a:t>
            </a:r>
            <a:r>
              <a:rPr lang="en-US" sz="2400" i="1" dirty="0" err="1" smtClean="0">
                <a:latin typeface="Times New Roman" pitchFamily="18" charset="0"/>
                <a:cs typeface="Times New Roman" pitchFamily="18" charset="0"/>
              </a:rPr>
              <a:t>roh</a:t>
            </a:r>
            <a:endParaRPr lang="en-US" sz="2400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800" dirty="0" smtClean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Why 210 Sample size in 30 x 7?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en-US" sz="2800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P= 50%,   95% CI,  allowable error -10%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  Sample size =198,  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then for each cluster= 198/30 = 6.6 </a:t>
            </a:r>
          </a:p>
          <a:p>
            <a:pPr>
              <a:buNone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                                                            =   7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>
              <a:buAutoNum type="arabicPeriod"/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Oval 3"/>
          <p:cNvSpPr/>
          <p:nvPr/>
        </p:nvSpPr>
        <p:spPr bwMode="auto">
          <a:xfrm>
            <a:off x="5181600" y="6248400"/>
            <a:ext cx="685800" cy="609600"/>
          </a:xfrm>
          <a:prstGeom prst="ellips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Book Antiqu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1. Selection of 30 cluster by PPS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dirty="0" smtClean="0">
                <a:latin typeface="Times New Roman" pitchFamily="18" charset="0"/>
                <a:cs typeface="Times New Roman" pitchFamily="18" charset="0"/>
              </a:rPr>
            </a:b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228601" y="1371600"/>
          <a:ext cx="6476999" cy="4626864"/>
        </p:xfrm>
        <a:graphic>
          <a:graphicData uri="http://schemas.openxmlformats.org/drawingml/2006/table">
            <a:tbl>
              <a:tblPr/>
              <a:tblGrid>
                <a:gridCol w="1523999"/>
                <a:gridCol w="1426633"/>
                <a:gridCol w="2063719"/>
                <a:gridCol w="1462648"/>
              </a:tblGrid>
              <a:tr h="35329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Community 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Population </a:t>
                      </a:r>
                      <a:endParaRPr lang="en-US" sz="22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 smtClean="0">
                          <a:latin typeface="Times New Roman"/>
                          <a:ea typeface="Times New Roman"/>
                          <a:cs typeface="Times New Roman"/>
                        </a:rPr>
                        <a:t>size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Cumulative </a:t>
                      </a:r>
                      <a:endParaRPr lang="en-US" sz="22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 smtClean="0">
                          <a:latin typeface="Times New Roman"/>
                          <a:ea typeface="Times New Roman"/>
                          <a:cs typeface="Times New Roman"/>
                        </a:rPr>
                        <a:t>Population size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 smtClean="0">
                          <a:latin typeface="Calibri"/>
                          <a:ea typeface="Times New Roman"/>
                          <a:cs typeface="Times New Roman"/>
                        </a:rPr>
                        <a:t>Selection 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 smtClean="0">
                          <a:latin typeface="Calibri"/>
                          <a:ea typeface="Times New Roman"/>
                          <a:cs typeface="Times New Roman"/>
                        </a:rPr>
                        <a:t>of cluster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29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1000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1000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29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400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1400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29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200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1600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29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4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300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1900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29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5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1200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3100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29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6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1000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4100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29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7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1600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5700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29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8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200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5900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29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9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350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6250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329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10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>
                          <a:latin typeface="Times New Roman"/>
                          <a:ea typeface="Times New Roman"/>
                          <a:cs typeface="Times New Roman"/>
                        </a:rPr>
                        <a:t>450</a:t>
                      </a:r>
                      <a:endParaRPr lang="en-US" sz="22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200" dirty="0">
                          <a:latin typeface="Times New Roman"/>
                          <a:ea typeface="Times New Roman"/>
                          <a:cs typeface="Times New Roman"/>
                        </a:rPr>
                        <a:t>6700</a:t>
                      </a: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2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097" name="Rectangle 1"/>
          <p:cNvSpPr>
            <a:spLocks noChangeArrowheads="1"/>
          </p:cNvSpPr>
          <p:nvPr/>
        </p:nvSpPr>
        <p:spPr bwMode="auto">
          <a:xfrm>
            <a:off x="1613215" y="762000"/>
            <a:ext cx="5778185" cy="101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Table: A cumulative list of community size    </a:t>
            </a:r>
            <a:endParaRPr kumimoji="0" lang="en-US" sz="1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" y="6019800"/>
            <a:ext cx="8839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Sampling interval = total population of community /no. of </a:t>
            </a:r>
          </a:p>
          <a:p>
            <a:r>
              <a:rPr lang="en-US" sz="2400" dirty="0" smtClean="0"/>
              <a:t>clusters to be selected = 6700/3= 2233</a:t>
            </a:r>
            <a:endParaRPr lang="en-US" sz="2400" dirty="0"/>
          </a:p>
        </p:txBody>
      </p:sp>
      <p:sp>
        <p:nvSpPr>
          <p:cNvPr id="7" name="TextBox 6"/>
          <p:cNvSpPr txBox="1"/>
          <p:nvPr/>
        </p:nvSpPr>
        <p:spPr>
          <a:xfrm>
            <a:off x="6934200" y="1371600"/>
            <a:ext cx="2209800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SI =2233</a:t>
            </a:r>
          </a:p>
          <a:p>
            <a:r>
              <a:rPr lang="en-US" sz="2400" dirty="0" smtClean="0"/>
              <a:t>Random No.</a:t>
            </a:r>
          </a:p>
          <a:p>
            <a:r>
              <a:rPr lang="en-US" sz="2400" dirty="0" smtClean="0"/>
              <a:t>= 1814</a:t>
            </a:r>
          </a:p>
          <a:p>
            <a:endParaRPr lang="en-US" sz="2400" dirty="0" smtClean="0"/>
          </a:p>
          <a:p>
            <a:r>
              <a:rPr lang="en-US" sz="2400" dirty="0" smtClean="0"/>
              <a:t>2</a:t>
            </a:r>
            <a:r>
              <a:rPr lang="en-US" sz="2400" baseline="30000" dirty="0" smtClean="0"/>
              <a:t>nd</a:t>
            </a:r>
            <a:r>
              <a:rPr lang="en-US" sz="2400" dirty="0" smtClean="0"/>
              <a:t> =RN+ SI </a:t>
            </a:r>
          </a:p>
          <a:p>
            <a:endParaRPr lang="en-US" sz="2400" dirty="0" smtClean="0"/>
          </a:p>
          <a:p>
            <a:r>
              <a:rPr lang="en-US" sz="2400" dirty="0" smtClean="0"/>
              <a:t>3</a:t>
            </a:r>
            <a:r>
              <a:rPr lang="en-US" sz="2400" baseline="30000" dirty="0" smtClean="0"/>
              <a:t>rd</a:t>
            </a:r>
            <a:r>
              <a:rPr lang="en-US" sz="2400" dirty="0" smtClean="0"/>
              <a:t> = RN+2SI</a:t>
            </a:r>
          </a:p>
          <a:p>
            <a:r>
              <a:rPr lang="en-US" sz="2400" dirty="0" smtClean="0"/>
              <a:t>.</a:t>
            </a:r>
          </a:p>
          <a:p>
            <a:r>
              <a:rPr lang="en-US" sz="2400" dirty="0" smtClean="0"/>
              <a:t>.</a:t>
            </a:r>
          </a:p>
          <a:p>
            <a:r>
              <a:rPr lang="en-US" sz="2400" dirty="0" smtClean="0"/>
              <a:t>30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=RN+29SI</a:t>
            </a:r>
          </a:p>
          <a:p>
            <a:endParaRPr lang="en-US" sz="2400" dirty="0"/>
          </a:p>
        </p:txBody>
      </p:sp>
      <p:sp>
        <p:nvSpPr>
          <p:cNvPr id="8" name="TextBox 7"/>
          <p:cNvSpPr txBox="1"/>
          <p:nvPr/>
        </p:nvSpPr>
        <p:spPr>
          <a:xfrm>
            <a:off x="3200400" y="1219200"/>
            <a:ext cx="2057400" cy="480131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5257800" y="1219201"/>
            <a:ext cx="1447800" cy="480131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5410200" y="3364468"/>
            <a:ext cx="990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1814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6096000" y="3352800"/>
            <a:ext cx="762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(1</a:t>
            </a:r>
            <a:r>
              <a:rPr lang="en-US" baseline="30000" dirty="0" smtClean="0"/>
              <a:t>st</a:t>
            </a:r>
            <a:r>
              <a:rPr lang="en-US" dirty="0" smtClean="0"/>
              <a:t> )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5486400" y="4038600"/>
            <a:ext cx="762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alibri"/>
                <a:ea typeface="Times New Roman"/>
                <a:cs typeface="Times New Roman"/>
              </a:rPr>
              <a:t>4047 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6096000" y="4038601"/>
            <a:ext cx="762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alibri"/>
                <a:ea typeface="Times New Roman"/>
                <a:cs typeface="Times New Roman"/>
              </a:rPr>
              <a:t>(2</a:t>
            </a:r>
            <a:r>
              <a:rPr lang="en-US" baseline="30000" dirty="0" smtClean="0">
                <a:latin typeface="Calibri"/>
                <a:ea typeface="Times New Roman"/>
                <a:cs typeface="Times New Roman"/>
              </a:rPr>
              <a:t>nd</a:t>
            </a:r>
            <a:r>
              <a:rPr lang="en-US" dirty="0" smtClean="0">
                <a:latin typeface="Calibri"/>
                <a:ea typeface="Times New Roman"/>
                <a:cs typeface="Times New Roman"/>
              </a:rPr>
              <a:t> )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486400" y="5650468"/>
            <a:ext cx="838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alibri"/>
                <a:ea typeface="Times New Roman"/>
                <a:cs typeface="Times New Roman"/>
              </a:rPr>
              <a:t>6280</a:t>
            </a:r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6172200" y="5650468"/>
            <a:ext cx="609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alibri"/>
                <a:ea typeface="Times New Roman"/>
                <a:cs typeface="Times New Roman"/>
              </a:rPr>
              <a:t>(3</a:t>
            </a:r>
            <a:r>
              <a:rPr lang="en-US" baseline="30000" dirty="0" smtClean="0">
                <a:latin typeface="Calibri"/>
                <a:ea typeface="Times New Roman"/>
                <a:cs typeface="Times New Roman"/>
              </a:rPr>
              <a:t>rd</a:t>
            </a:r>
            <a:r>
              <a:rPr lang="en-US" dirty="0" smtClean="0">
                <a:latin typeface="Calibri"/>
                <a:ea typeface="Times New Roman"/>
                <a:cs typeface="Times New Roman"/>
              </a:rPr>
              <a:t>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3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2" dur="500"/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7" dur="500"/>
                                        <p:tgtEl>
                                          <p:spTgt spid="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2" dur="500"/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0" grpId="0"/>
      <p:bldP spid="11" grpId="0"/>
      <p:bldP spid="12" grpId="0"/>
      <p:bldP spid="13" grpId="0"/>
      <p:bldP spid="14" grpId="0"/>
      <p:bldP spid="15" grpId="0"/>
    </p:bldLst>
  </p:timing>
</p:sld>
</file>

<file path=ppt/theme/theme1.xml><?xml version="1.0" encoding="utf-8"?>
<a:theme xmlns:a="http://schemas.openxmlformats.org/drawingml/2006/main" name="Theme1">
  <a:themeElements>
    <a:clrScheme name="Office Theme 1">
      <a:dk1>
        <a:srgbClr val="000000"/>
      </a:dk1>
      <a:lt1>
        <a:srgbClr val="FFFFFF"/>
      </a:lt1>
      <a:dk2>
        <a:srgbClr val="7F00FF"/>
      </a:dk2>
      <a:lt2>
        <a:srgbClr val="FAFD00"/>
      </a:lt2>
      <a:accent1>
        <a:srgbClr val="B50069"/>
      </a:accent1>
      <a:accent2>
        <a:srgbClr val="FF7F00"/>
      </a:accent2>
      <a:accent3>
        <a:srgbClr val="C0AAFF"/>
      </a:accent3>
      <a:accent4>
        <a:srgbClr val="DADADA"/>
      </a:accent4>
      <a:accent5>
        <a:srgbClr val="D7AAB9"/>
      </a:accent5>
      <a:accent6>
        <a:srgbClr val="E77200"/>
      </a:accent6>
      <a:hlink>
        <a:srgbClr val="FF00FF"/>
      </a:hlink>
      <a:folHlink>
        <a:srgbClr val="B760F9"/>
      </a:folHlink>
    </a:clrScheme>
    <a:fontScheme name="Office Theme">
      <a:majorFont>
        <a:latin typeface="Book Antiqua"/>
        <a:ea typeface=""/>
        <a:cs typeface=""/>
      </a:majorFont>
      <a:minorFont>
        <a:latin typeface="Book Antiqu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Book Antiqua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Book Antiqua" pitchFamily="18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7F00FF"/>
        </a:dk2>
        <a:lt2>
          <a:srgbClr val="FAFD00"/>
        </a:lt2>
        <a:accent1>
          <a:srgbClr val="B50069"/>
        </a:accent1>
        <a:accent2>
          <a:srgbClr val="FF7F00"/>
        </a:accent2>
        <a:accent3>
          <a:srgbClr val="C0AAFF"/>
        </a:accent3>
        <a:accent4>
          <a:srgbClr val="DADADA"/>
        </a:accent4>
        <a:accent5>
          <a:srgbClr val="D7AAB9"/>
        </a:accent5>
        <a:accent6>
          <a:srgbClr val="E77200"/>
        </a:accent6>
        <a:hlink>
          <a:srgbClr val="FF00FF"/>
        </a:hlink>
        <a:folHlink>
          <a:srgbClr val="B760F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B760F9"/>
        </a:lt1>
        <a:dk2>
          <a:srgbClr val="7B00E4"/>
        </a:dk2>
        <a:lt2>
          <a:srgbClr val="280049"/>
        </a:lt2>
        <a:accent1>
          <a:srgbClr val="FFFFFF"/>
        </a:accent1>
        <a:accent2>
          <a:srgbClr val="FFFF00"/>
        </a:accent2>
        <a:accent3>
          <a:srgbClr val="D8B6FB"/>
        </a:accent3>
        <a:accent4>
          <a:srgbClr val="000000"/>
        </a:accent4>
        <a:accent5>
          <a:srgbClr val="FFFFFF"/>
        </a:accent5>
        <a:accent6>
          <a:srgbClr val="E7E700"/>
        </a:accent6>
        <a:hlink>
          <a:srgbClr val="FF00FF"/>
        </a:hlink>
        <a:folHlink>
          <a:srgbClr val="DFB6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FF"/>
        </a:lt1>
        <a:dk2>
          <a:srgbClr val="000000"/>
        </a:dk2>
        <a:lt2>
          <a:srgbClr val="DADADA"/>
        </a:lt2>
        <a:accent1>
          <a:srgbClr val="F2F2F2"/>
        </a:accent1>
        <a:accent2>
          <a:srgbClr val="919191"/>
        </a:accent2>
        <a:accent3>
          <a:srgbClr val="FFFFFF"/>
        </a:accent3>
        <a:accent4>
          <a:srgbClr val="000000"/>
        </a:accent4>
        <a:accent5>
          <a:srgbClr val="F7F7F7"/>
        </a:accent5>
        <a:accent6>
          <a:srgbClr val="838383"/>
        </a:accent6>
        <a:hlink>
          <a:srgbClr val="DADADA"/>
        </a:hlink>
        <a:folHlink>
          <a:srgbClr val="676767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Theme1</Template>
  <TotalTime>476</TotalTime>
  <Words>2180</Words>
  <Application>Microsoft Office PowerPoint</Application>
  <PresentationFormat>On-screen Show (4:3)</PresentationFormat>
  <Paragraphs>467</Paragraphs>
  <Slides>39</Slides>
  <Notes>39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39</vt:i4>
      </vt:variant>
    </vt:vector>
  </HeadingPairs>
  <TitlesOfParts>
    <vt:vector size="40" baseType="lpstr">
      <vt:lpstr>Theme1</vt:lpstr>
      <vt:lpstr>Rapid  Survey Method</vt:lpstr>
      <vt:lpstr>Framework: </vt:lpstr>
      <vt:lpstr>INTRODUCTION</vt:lpstr>
      <vt:lpstr>History of rapid surveys  </vt:lpstr>
      <vt:lpstr>Why rapid survey method? </vt:lpstr>
      <vt:lpstr>Approaches of rapid survey method  </vt:lpstr>
      <vt:lpstr>Cluster sampling </vt:lpstr>
      <vt:lpstr>Steps in 30 cluster sampling (eg 30 by 7 cluster sampling) </vt:lpstr>
      <vt:lpstr>1. Selection of 30 cluster by PPS  </vt:lpstr>
      <vt:lpstr>2.  Selection of subject in each cluster</vt:lpstr>
      <vt:lpstr>Steps in 30 cluster sampling</vt:lpstr>
      <vt:lpstr>Differences between the 30 by 7 cluster sample &amp; generic cluster sample </vt:lpstr>
      <vt:lpstr>Application of 30 cluster sampling </vt:lpstr>
      <vt:lpstr>Lots quality assurance sampling (LQAS)</vt:lpstr>
      <vt:lpstr>Steps of LQAS </vt:lpstr>
      <vt:lpstr>Sample size &amp; critical number of permissible “defect” per lot</vt:lpstr>
      <vt:lpstr>Analysis </vt:lpstr>
      <vt:lpstr>Special case of LQAS: 19 X 5 </vt:lpstr>
      <vt:lpstr>Why 19? Contd…..</vt:lpstr>
      <vt:lpstr>Percent of women (15-49) who know 2 or more ways to prevent HIV transmission in 5 Supervision Areas?</vt:lpstr>
      <vt:lpstr>Selection of study subjects</vt:lpstr>
      <vt:lpstr>Slide 22</vt:lpstr>
      <vt:lpstr>Step 5. Use table to find Decision Rule </vt:lpstr>
      <vt:lpstr>Step 6. Deciding “defect” </vt:lpstr>
      <vt:lpstr>Slide 25</vt:lpstr>
      <vt:lpstr>Also we can study multiple indicators for 5 areas </vt:lpstr>
      <vt:lpstr>Steps to decide lots from larger (&gt;5) areas </vt:lpstr>
      <vt:lpstr>Slide 28</vt:lpstr>
      <vt:lpstr>Slide 29</vt:lpstr>
      <vt:lpstr>Slide 30</vt:lpstr>
      <vt:lpstr>Application of LQAS</vt:lpstr>
      <vt:lpstr>Slide 32</vt:lpstr>
      <vt:lpstr>C. Case-control method for rapid epidemiological assessment </vt:lpstr>
      <vt:lpstr>D. Use of qualitative research methodology for rapid assessment in social and behavioral research </vt:lpstr>
      <vt:lpstr>2. Key informant interviews E.g. Kilombero District Tanzania </vt:lpstr>
      <vt:lpstr>Uses of rapid survey methods as monitoring tool in national programs in India </vt:lpstr>
      <vt:lpstr>References:  </vt:lpstr>
      <vt:lpstr>Slide 38</vt:lpstr>
      <vt:lpstr>Slide 39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Rapid survey method</dc:title>
  <dc:creator/>
  <cp:lastModifiedBy>a</cp:lastModifiedBy>
  <cp:revision>84</cp:revision>
  <dcterms:created xsi:type="dcterms:W3CDTF">2006-08-16T00:00:00Z</dcterms:created>
  <dcterms:modified xsi:type="dcterms:W3CDTF">2010-09-09T06:34:31Z</dcterms:modified>
</cp:coreProperties>
</file>

<file path=docProps/thumbnail.jpeg>
</file>